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71" r:id="rId4"/>
    <p:sldId id="268" r:id="rId5"/>
    <p:sldId id="279" r:id="rId6"/>
    <p:sldId id="280" r:id="rId7"/>
    <p:sldId id="269" r:id="rId8"/>
    <p:sldId id="270" r:id="rId9"/>
    <p:sldId id="272" r:id="rId10"/>
    <p:sldId id="266" r:id="rId11"/>
    <p:sldId id="277" r:id="rId12"/>
    <p:sldId id="275" r:id="rId13"/>
    <p:sldId id="259" r:id="rId14"/>
    <p:sldId id="260" r:id="rId15"/>
    <p:sldId id="278" r:id="rId16"/>
    <p:sldId id="285" r:id="rId17"/>
    <p:sldId id="286" r:id="rId18"/>
    <p:sldId id="288" r:id="rId19"/>
    <p:sldId id="289" r:id="rId20"/>
    <p:sldId id="301" r:id="rId21"/>
    <p:sldId id="291" r:id="rId22"/>
    <p:sldId id="302" r:id="rId23"/>
    <p:sldId id="293" r:id="rId24"/>
    <p:sldId id="303" r:id="rId25"/>
    <p:sldId id="294" r:id="rId26"/>
    <p:sldId id="295" r:id="rId27"/>
    <p:sldId id="296" r:id="rId28"/>
    <p:sldId id="287" r:id="rId29"/>
    <p:sldId id="300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668DA0-7A0F-4C2F-968E-94A1A0C1CDAC}">
          <p14:sldIdLst>
            <p14:sldId id="256"/>
          </p14:sldIdLst>
        </p14:section>
        <p14:section name="Overview" id="{33D93AEA-3797-4DA1-8DC7-DA9B91655539}">
          <p14:sldIdLst>
            <p14:sldId id="267"/>
            <p14:sldId id="271"/>
            <p14:sldId id="268"/>
            <p14:sldId id="279"/>
            <p14:sldId id="280"/>
          </p14:sldIdLst>
        </p14:section>
        <p14:section name="Physiology model" id="{56F8737C-D95C-467F-BC8F-A379255645AD}">
          <p14:sldIdLst>
            <p14:sldId id="269"/>
            <p14:sldId id="270"/>
            <p14:sldId id="272"/>
          </p14:sldIdLst>
        </p14:section>
        <p14:section name="Comfort model" id="{59357E90-BADC-417A-8289-8D0B1D9DD1E2}">
          <p14:sldIdLst>
            <p14:sldId id="266"/>
            <p14:sldId id="277"/>
            <p14:sldId id="275"/>
            <p14:sldId id="259"/>
            <p14:sldId id="260"/>
            <p14:sldId id="278"/>
          </p14:sldIdLst>
        </p14:section>
        <p14:section name="Web interface" id="{FDD43112-2661-42AA-8AAF-097700D3542B}">
          <p14:sldIdLst>
            <p14:sldId id="285"/>
            <p14:sldId id="286"/>
            <p14:sldId id="288"/>
            <p14:sldId id="289"/>
            <p14:sldId id="301"/>
            <p14:sldId id="291"/>
            <p14:sldId id="302"/>
            <p14:sldId id="293"/>
            <p14:sldId id="303"/>
            <p14:sldId id="294"/>
            <p14:sldId id="295"/>
            <p14:sldId id="296"/>
            <p14:sldId id="287"/>
          </p14:sldIdLst>
        </p14:section>
        <p14:section name="Excel interface" id="{F202D423-EF72-4B8D-8FB2-CB207B5BECA7}">
          <p14:sldIdLst>
            <p14:sldId id="300"/>
          </p14:sldIdLst>
        </p14:section>
        <p14:section name="Others" id="{D55C7C1B-D46E-4428-BA73-55ECD7326D36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10B74-4365-4589-8D5F-C635CBF1B10B}" v="13" dt="2024-05-08T22:06:28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61" autoAdjust="0"/>
  </p:normalViewPr>
  <p:slideViewPr>
    <p:cSldViewPr snapToGrid="0">
      <p:cViewPr>
        <p:scale>
          <a:sx n="75" d="100"/>
          <a:sy n="75" d="100"/>
        </p:scale>
        <p:origin x="324" y="8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30.646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1324 24575,'0'-8'0,"1"0"0,0-1 0,0 1 0,1 0 0,0 0 0,0 0 0,1 0 0,0 0 0,1 1 0,0-1 0,0 1 0,6-9 0,5-9 0,2-8 0,18-53 0,-23 55 0,1 1 0,23-43 0,15-9 0,121-150 0,-144 204 0,51-40 0,20-19 0,-75 64 0,1 1 0,1 1 0,0 1 0,31-17 0,122-57 0,-82 42 0,-60 30 0,1 2 0,48-17 0,-10 14 0,1 3 0,0 3 0,2 4 0,0 4 0,0 3 0,90 4 0,-18 2-1365,-124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4.735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1 278 24575,'0'-2'0,"1"-1"0,-1 1 0,1 0 0,-1 0 0,1 0 0,0 0 0,0 0 0,2-4 0,3-5 0,5-22 0,12-60 0,-5 17 0,-18 73 0,1 1 0,0-1 0,0 1 0,0-1 0,0 1 0,0-1 0,0 1 0,1 0 0,-1 0 0,1-1 0,0 1 0,-1 0 0,5-3 0,-4 4 0,-1 0 0,1 1 0,-1-1 0,1 1 0,0-1 0,-1 1 0,1-1 0,0 1 0,0 0 0,-1 0 0,1 0 0,0 0 0,0 0 0,-1 0 0,1 0 0,0 1 0,0-1 0,-1 1 0,1-1 0,0 1 0,-1-1 0,3 2 0,37 19 0,-27-14 0,-1 0 0,1-1 0,0-1 0,24 7 0,-27-10-455,1 1 0,16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6.361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0 436 24575,'1'-6'0,"0"0"0,-1 1 0,2-1 0,-1 0 0,1 1 0,0-1 0,0 1 0,0 0 0,1 0 0,-1 0 0,1 0 0,1 0 0,-1 0 0,1 1 0,0-1 0,0 1 0,0 0 0,0 0 0,1 1 0,-1-1 0,1 1 0,0 0 0,0 1 0,0-1 0,1 1 0,-1 0 0,1 0 0,-1 0 0,8-1 0,12 2 0,39 3 0,-40-1 0,44-2 0,-65 1 0,0-1 0,0 0 0,-1 1 0,1-1 0,0 0 0,-1 0 0,1 0 0,0-1 0,-1 1 0,1-1 0,-1 1 0,0-1 0,1 0 0,2-3 0,-2 1 0,0 1 0,0-1 0,-1 0 0,1-1 0,-1 1 0,0 0 0,3-10 0,-1-2 0,-1 1 0,0-1 0,-1 0 0,-1-17 0,-1-99-1365,0 112-5461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7.402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0 115 24575,'11'-1'0,"0"0"0,0-1 0,-1 0 0,1 0 0,-1-1 0,18-8 0,-13 5 0,1-2 0,-2 0 0,24-16 0,-20 7 0,-15 14 0,0 0 0,0 0 0,1 0 0,-1 0 0,1 0 0,0 1 0,-1-1 0,1 1 0,8-3 0,-11 5 0,1 0 0,-1 0 0,1 0 0,-1 0 0,0 1 0,1-1 0,-1 0 0,1 1 0,-1-1 0,0 1 0,1-1 0,-1 1 0,0 0 0,0-1 0,0 1 0,1 0 0,-1 0 0,0 0 0,0 0 0,0 0 0,1 2 0,18 25 0,-19-26 0,9 14-227,0-1-1,0 0 1,2-1-1,-1 0 1,21 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8.948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1 237 24575,'1'-3'0,"0"1"0,0 0 0,1-1 0,-1 1 0,1 0 0,-1 0 0,1 0 0,0 0 0,0 0 0,4-3 0,0-2 0,83-82 0,-85 86 0,-1 0 0,1 0 0,0 1 0,0-1 0,0 1 0,0 0 0,0 0 0,0 0 0,1 0 0,-1 1 0,1 0 0,-1 0 0,1 0 0,6 0 0,-3 0 0,1 1 0,-1 0 0,1 0 0,-1 1 0,1 1 0,15 3 0,-13-1 0,-1 1 0,12 6 0,-13-6 0,-1-1 0,1 0 0,15 4 0,-17-6 0,0 0 0,1-1 0,-1 0 0,0 0 0,1-1 0,11 0 0,-15-1 0,-1 0 0,1 0 0,0 0 0,0 0 0,-1 0 0,1-1 0,-1 0 0,1 0 0,-1 0 0,0 0 0,0 0 0,0 0 0,0-1 0,3-3 0,0-1 17,-1 0-1,0 0 1,0-1-1,-1 0 1,0 1-1,5-16 1,11-20-1498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9.953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0 0 24575,'213'10'0,"-209"-10"0,0 0 0,0 0 0,0 0 0,0 1 0,-1 0 0,1-1 0,0 1 0,5 3 0,-7-3 0,-1 0 0,1 0 0,-1 0 0,1 0 0,-1 0 0,0 0 0,1 1 0,-1-1 0,0 1 0,0-1 0,0 1 0,0-1 0,0 1 0,0-1 0,-1 1 0,1 0 0,0 0 0,-1-1 0,0 1 0,1 4 0,2 18 0,-2 1 0,-3 46 0,0-22 0,1-20-1365,1-4-5461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32.257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0 24575,'7'2'0,"1"0"0,0 0 0,-1 0 0,0 1 0,0 0 0,0 1 0,0-1 0,0 1 0,0 1 0,-1-1 0,0 1 0,7 7 0,41 25 0,17-9 0,-56-24 0,-1 1 0,1 1 0,-1 0 0,0 1 0,0 0 0,-1 1 0,0 1 0,18 16 0,-29-23 0,0 1 0,0 0 0,0-1 0,-1 1 0,1 0 0,-1 0 0,0 0 0,0 0 0,0 0 0,0 0 0,0 1 0,-1-1 0,1 0 0,-1 0 0,0 0 0,0 1 0,0-1 0,-1 0 0,1 0 0,-1 0 0,1 1 0,-1-1 0,0 0 0,0 0 0,-1 0 0,1 0 0,-1-1 0,1 1 0,-1 0 0,0 0 0,-3 3 0,-9 12 0,-1-1 0,0 0 0,-27 22 0,20-19 0,-117 128-1365,121-130-5461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43.436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1 762 24575,'56'-3'0,"0"-3"0,102-25 0,-152 29 0,41-8 0,246-65 0,-242 55 0,-1-2 0,-1-3 0,0-1 0,-3-2 0,72-58 0,-37 10 0,-36 32 0,-21 19 0,0-1 0,-2-1 0,-1-1 0,-1 0 0,-2-2 0,26-54 0,-39 75-273,0-1 0,0 2 0,1-1 0,13-14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6:44.627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1 134 24575,'19'-1'0,"0"-1"0,0-2 0,0 0 0,0 0 0,-1-2 0,1 0 0,-2-2 0,1 0 0,-1 0 0,0-2 0,0 0 0,-2-1 0,29-24 0,-43 33 0,0 1 0,0 0 0,1-1 0,-1 1 0,1 0 0,-1 0 0,1 0 0,-1 0 0,1 0 0,0 0 0,0 1 0,-1-1 0,1 1 0,0-1 0,0 1 0,0-1 0,0 1 0,-1 0 0,1 0 0,0 0 0,0 0 0,2 0 0,-3 1 0,1 0 0,-1 0 0,1 0 0,-1 0 0,1 1 0,-1-1 0,0 0 0,0 0 0,0 1 0,0-1 0,0 1 0,0-1 0,0 1 0,0-1 0,-1 1 0,1 0 0,0-1 0,0 4 0,2 11 0,-1-1 0,0 1 0,-1 0 0,-1 15 0,0-25 0,1 42 0,12 95 0,-8-107-682,0 50-1,-4-59-6143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7:34.772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1 761 24575,'56'-4'0,"0"-2"0,102-25 0,-152 30 0,41-10 0,246-64 0,-242 55 0,-1-2 0,-1-2 0,0-3 0,-3-1 0,72-57 0,-37 8 0,-36 33 0,-21 19 0,0-1 0,-2-1 0,-1-1 0,-1 0 0,-2-2 0,26-54 0,-39 75-273,0 0 0,0 0 0,1 0 0,13-14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23:17:34.773"/>
    </inkml:context>
    <inkml:brush xml:id="br0">
      <inkml:brushProperty name="width" value="0.1" units="cm"/>
      <inkml:brushProperty name="height" value="0.1" units="cm"/>
      <inkml:brushProperty name="color" value="#DDDDDD"/>
    </inkml:brush>
  </inkml:definitions>
  <inkml:trace contextRef="#ctx0" brushRef="#br0">1 134 24575,'19'-1'0,"0"-1"0,0-2 0,0 0 0,0 0 0,-1-2 0,1 0 0,-2-2 0,1 0 0,-1 0 0,0-2 0,0 0 0,-2-1 0,29-24 0,-43 33 0,0 1 0,0 0 0,1-1 0,-1 1 0,1 0 0,-1 0 0,1 0 0,-1 0 0,1 0 0,0 0 0,0 1 0,-1-1 0,1 1 0,0-1 0,0 1 0,0-1 0,0 1 0,-1 0 0,1 0 0,0 0 0,0 0 0,2 0 0,-3 1 0,1 0 0,-1 0 0,1 0 0,-1 0 0,1 1 0,-1-1 0,0 0 0,0 0 0,0 1 0,0-1 0,0 1 0,0-1 0,0 1 0,0-1 0,-1 1 0,1 0 0,0-1 0,0 4 0,2 11 0,-1-1 0,0 1 0,-1 0 0,-1 15 0,0-25 0,1 42 0,12 95 0,-8-107-682,0 50-1,-4-59-6143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23:34:42.409"/>
    </inkml:context>
    <inkml:brush xml:id="br0">
      <inkml:brushProperty name="width" value="0.1" units="cm"/>
      <inkml:brushProperty name="height" value="0.1" units="cm"/>
      <inkml:brushProperty name="color" value="#D1D1D1"/>
    </inkml:brush>
  </inkml:definitions>
  <inkml:trace contextRef="#ctx0" brushRef="#br0">1 0 24575,'2'2'0,"1"0"0,-1 0 0,1 0 0,0 0 0,0 0 0,5 1 0,10 7 0,9 9 0,-1 2 0,25 26 0,-50-46 0,107 101 0,51 43-546,54 40-1669,66 40 999,459 292-2989,-318-262 3371,54-12-1468,-145-100 1506,6-14 0,5-15 0,5-15 1,4-16-1,568 63 0,-554-124 1050,-82-31 61,-237 4 21,-1-2 0,77-23-1,-102 24-140,-1-1 1,0 0-1,0-1 0,-1 0 0,0-2 0,0 0 1,-1-1-1,21-19 0,-26 21-80,-2-2 0,1 1 0,-1-1 0,-1 0 0,0 0 0,0-1 0,-1 0 0,-1 0-1,0-1 1,0 1 0,4-26 0,-5 15 244,-1-1 0,-1 0 0,-1 1 1,-1-1-1,-1 0 0,-1 1 0,-1-1 0,-1 1 0,-1-1 0,-1 2 0,-15-37 0,9 33 72,-1-1 0,-1 2 0,-2-1 0,0 2-1,-2 0 1,0 2 0,-2 0 0,0 0 0,-27-20 0,-3 4-344,-1 1 0,-2 3 0,-1 3 0,-1 1 0,-2 3-1,-1 3 1,-1 2 0,-90-21 0,79 29 11,1 2 0,-2 3 0,1 3 0,-1 3-1,0 3 1,1 4 0,-92 16 0,144-18-64,1 2 0,-1 0 0,1 2 1,0-1-1,-24 13 0,36-15-25,1-1-1,0 1 1,-1 0-1,1 0 1,0 0 0,1 1-1,-1-1 1,0 1-1,1 0 1,0 0-1,0 0 1,0 0 0,1 1-1,-1-1 1,1 1-1,0 0 1,0-1-1,1 1 1,-1 0-1,1 0 1,0 0 0,1 0-1,-1 6 1,1-5 12,0 0 0,0 0 0,1 0 0,0-1 0,1 1 0,-1 0 0,1 0 0,0-1 0,0 1 0,4 6 0,-1-4 43,0 0 0,1 0-1,0 0 1,0-1 0,13 12 0,3-2-21,0 0 1,1-2-1,37 19 0,63 23-346,47 4-908,153 31-376,9-15 287,-179-45 927,2-7 0,301 9 0,12-52-228,-377 8 931,0-4 0,-2-4 0,96-33 0,-161 43-182,89-27 2406,-92 30-2060,0 1-1,0 1 1,34 0 0,-49 3-469,21 0 30,27-4-1,-45 3-55,0-1 0,0 0 0,-1 0-1,1-1 1,-1 0 0,1 0 0,7-5-1,4-4 2,9-5 0,2 0 0,-1 2 0,36-11 0,-52 21 0,-1 2 0,-1-1 0,1 0 0,-1-1 0,0-1 0,-1 0 0,14-9 0,-9 4 0,1 0 0,1 1 0,0 0 0,0 2 0,24-8 0,97-23 0,-138 38 0,24-6 0,-2-2 0,1 0 0,23-14 0,14-6 0,-11 10-58,-33 14-160,-1-1 0,0-1 0,-1 0 1,0-1-1,28-20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23:34:43.404"/>
    </inkml:context>
    <inkml:brush xml:id="br0">
      <inkml:brushProperty name="width" value="0.1" units="cm"/>
      <inkml:brushProperty name="height" value="0.1" units="cm"/>
      <inkml:brushProperty name="color" value="#D1D1D1"/>
    </inkml:brush>
  </inkml:definitions>
  <inkml:trace contextRef="#ctx0" brushRef="#br0">1 1 24575,'7'0'0,"0"1"0,0 0 0,1 1 0,-1-1 0,13 6 0,5 1 0,69 18 0,0-4 0,116 11 0,183-23 0,-382-10 0,-7-1 0,1 1 0,0 0 0,-1 0 0,1 0 0,-1 1 0,1 0 0,7 2 0,-12-3 0,0 0 0,0 0 0,1 0 0,-1 0 0,0 0 0,0 0 0,1 1 0,-1-1 0,0 0 0,0 0 0,0 0 0,0 0 0,1 1 0,-1-1 0,0 0 0,0 0 0,0 0 0,0 1 0,0-1 0,1 0 0,-1 0 0,0 0 0,0 1 0,0-1 0,0 0 0,0 0 0,0 1 0,0-1 0,0 0 0,0 0 0,0 1 0,0-1 0,0 0 0,0 0 0,0 1 0,0-1 0,0 0 0,0 0 0,0 1 0,-1-1 0,1 0 0,0 0 0,0 0 0,0 1 0,0-1 0,-10 10 0,8-8 0,-48 49 0,2 2 0,-58 85 0,76-97 0,-165 269-1365,159-247-5461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2:24:33.453"/>
    </inkml:context>
    <inkml:brush xml:id="br0">
      <inkml:brushProperty name="width" value="0.06174" units="cm"/>
      <inkml:brushProperty name="height" value="0.06174" units="cm"/>
      <inkml:brushProperty name="color" value="#FBE3D6"/>
    </inkml:brush>
  </inkml:definitions>
  <inkml:trace contextRef="#ctx0" brushRef="#br0">208 784 24575,'-116'-100'0,"113"96"0,0 0 0,0 0 0,0 0 0,1 0 0,-1 0 0,1 0 0,0-1 0,1 1 0,-1-1 0,1 0 0,-1 1 0,2-1 0,-1 0 0,0-8 0,0-5 0,2 1 0,3-30 0,-2 39 0,1-1 0,0 1 0,0 0 0,0 0 0,1 0 0,0 0 0,1 1 0,8-12 0,12-20 0,-20 29 0,-1-1 0,0 0 0,-1 1 0,0-1 0,-1 0 0,0-1 0,1-11 0,-2 7 0,-1 0 0,-1 0 0,0 0 0,-5-23 0,5 34 0,0 0 0,-1 0 0,0 0 0,0 0 0,0 1 0,-1-1 0,0 0 0,-5-5 0,-2-3 0,-18-15 0,-10-11 0,33 33-104,-5-7-316,0-1-1,-16-27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7B82A-40BA-4304-B559-73B894B6600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1D489-7D40-4A03-A624-E7FB75CD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8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1D489-7D40-4A03-A624-E7FB75CD71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4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63CE4-68A4-2333-6C5F-345246BB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28048-37E0-8C41-0390-90D0E968C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A251D-335E-DB07-A390-4E7FCB9F3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B9A48-02DE-3F40-81AB-40D9DA752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1D489-7D40-4A03-A624-E7FB75CD71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8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350D-136C-E03A-00FD-A531C67F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4706-E9DD-5B0D-5A25-CE98DDC9E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02D0-D47F-BC40-F95D-DE3E3BB9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AD222-1CAB-07B4-0878-87C41C8D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7D60-7317-A48A-9F76-53019FA2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8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9326-FADE-DA3B-40BA-6AFB4FE3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7481E-634B-F1B2-AAFE-F75923558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105C-9CE6-ED83-38C3-3562559C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F3A2-E094-3685-6C29-C2C262E3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DCBB0-6C7F-5122-71D6-4199FE22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C02F9-0C50-F02E-CE8E-161E6325C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9850-64D5-C58A-A95A-60C8F5BC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3E1C-2A97-5021-AB8A-47000EFF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2D8A3-B795-2138-E49D-1FFFE763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AA21-4CFD-7C81-4C39-C97A0739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610D-47F9-B4C8-0AA9-0C48A05E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0011-A869-5CED-4836-3DEC83F2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4A92-5BB5-F032-C999-E0B1D481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7E92F-FE85-7E56-D5D9-CFF81602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742D5-845D-5A22-E53F-FE18ECB8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B1AD-40CC-E3DA-CE76-71FFFA3C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6995-A036-C034-5627-8313546A1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E92B1-5C43-9083-E1D6-BBDCF0E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2A4E-278C-45F7-44B4-44A4AAE3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1A39-E5C6-02F9-8B7E-C97B4F36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E770-E5D6-3847-BE3E-F1A5DE3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4B203-51AB-BA75-C94B-4A7C23F52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96BBF-4399-D082-9BDF-0ED4E3D4B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C5E0B-139F-8F91-5143-C19245AD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29196-76CF-AAA4-B1FD-0CF93197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F5599-D8D6-A9DE-CDF7-C31BD484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494C-9901-7F92-B255-F83B7D7C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3FB4-F6B8-4196-2673-5420E437A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8256C-3835-810C-D7C4-0FD93A823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11D8B-2A7B-1B98-764A-D6C853C5C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19627-3E24-05FA-2706-CC405D35F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E430E-4C93-CF1B-AA14-9BD15759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BF943-8D3D-3A8E-F52E-A5CF2688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F231B-03DC-D2B4-B7C9-CB30CCCA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0E6C-52B4-364F-691D-028653B7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F2C13-38F8-C41A-C767-DF04020E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D6D6B-F90A-5638-609E-20399B4A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EB43E-F594-6850-9DB8-1CDF9492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0C66D-ABCA-C1E1-9E5E-F4FFD981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913FE-C2AA-C19F-15A8-5A7B6DC6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BA1FE-22E4-704B-9759-07FC47CA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1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C6F1-4C1D-82D1-9972-6B17EC63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367E-9D7C-3CD4-B7DC-69FFE658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A936-434F-5360-A7DA-D8523751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5982-72CC-7FE2-A47D-62145AFA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E5BCE-94AC-030E-0330-543435ED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3330-1A26-10A4-CB5F-3120A607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A24-32D6-9E9C-9BD9-2AAA4F8D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6B0CE-EA67-11D7-1590-7DF07181C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47BF2-3B1D-64A9-14A0-3F09F0313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45F15-43BE-94FD-880D-BA9D1D9C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E267E-FF3D-D5D6-F4CA-199FC727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0D83E-04FD-76D0-55ED-8EFDC763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AAB7F-17AD-3D0E-1DC4-C540F10E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DA3C-A8CC-EFF5-7910-84C52DED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478A-7F82-96C7-A8BF-40695CB3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BB031-F781-40A6-805C-F92370A34E7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DCF2-5674-2DB8-CB41-22EDD4049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9FA61-EB61-BD4D-5563-DF863010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12F34-E3D3-4BA3-BBFF-2B1E0712B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wmf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emf"/><Relationship Id="rId10" Type="http://schemas.openxmlformats.org/officeDocument/2006/relationships/image" Target="../media/image110.png"/><Relationship Id="rId4" Type="http://schemas.openxmlformats.org/officeDocument/2006/relationships/image" Target="../media/image18.svg"/><Relationship Id="rId9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3.xml"/><Relationship Id="rId3" Type="http://schemas.openxmlformats.org/officeDocument/2006/relationships/image" Target="../media/image22.png"/><Relationship Id="rId7" Type="http://schemas.openxmlformats.org/officeDocument/2006/relationships/customXml" Target="../ink/ink10.xml"/><Relationship Id="rId12" Type="http://schemas.openxmlformats.org/officeDocument/2006/relationships/image" Target="../media/image190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180.png"/><Relationship Id="rId4" Type="http://schemas.openxmlformats.org/officeDocument/2006/relationships/image" Target="../media/image23.png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F5DC-3147-F4B6-1239-170E035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785" y="1122363"/>
            <a:ext cx="11391331" cy="2387600"/>
          </a:xfrm>
        </p:spPr>
        <p:txBody>
          <a:bodyPr/>
          <a:lstStyle/>
          <a:p>
            <a:r>
              <a:rPr lang="en-US" dirty="0"/>
              <a:t>Figures for ABC official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2BED1-BD0D-9662-1B0B-A28BC6AE7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2024-08</a:t>
            </a:r>
          </a:p>
          <a:p>
            <a:r>
              <a:rPr lang="en-US" dirty="0"/>
              <a:t>Aki</a:t>
            </a:r>
          </a:p>
        </p:txBody>
      </p:sp>
    </p:spTree>
    <p:extLst>
      <p:ext uri="{BB962C8B-B14F-4D97-AF65-F5344CB8AC3E}">
        <p14:creationId xmlns:p14="http://schemas.microsoft.com/office/powerpoint/2010/main" val="366593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218134-5D58-4CD5-A5B1-B056496865E6}"/>
              </a:ext>
            </a:extLst>
          </p:cNvPr>
          <p:cNvGrpSpPr/>
          <p:nvPr/>
        </p:nvGrpSpPr>
        <p:grpSpPr>
          <a:xfrm>
            <a:off x="2059709" y="832043"/>
            <a:ext cx="7962516" cy="4524279"/>
            <a:chOff x="2059709" y="832043"/>
            <a:chExt cx="7962516" cy="45242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F80851-119D-4F8D-BD9D-5ACA10D25B57}"/>
                </a:ext>
              </a:extLst>
            </p:cNvPr>
            <p:cNvSpPr/>
            <p:nvPr/>
          </p:nvSpPr>
          <p:spPr>
            <a:xfrm>
              <a:off x="2059709" y="263544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Thermal Sensation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E2C2B3-E6E3-4BB0-8527-D63AB71D0FE4}"/>
                </a:ext>
              </a:extLst>
            </p:cNvPr>
            <p:cNvSpPr/>
            <p:nvPr/>
          </p:nvSpPr>
          <p:spPr>
            <a:xfrm>
              <a:off x="2059709" y="832043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Physiology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(local and mean skin temperatures)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6581DA-0BCD-4EA7-A044-D87215B38826}"/>
                </a:ext>
              </a:extLst>
            </p:cNvPr>
            <p:cNvSpPr/>
            <p:nvPr/>
          </p:nvSpPr>
          <p:spPr>
            <a:xfrm>
              <a:off x="2059709" y="444192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Thermal Sensation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141E84-9624-44D4-A8E6-DC56B38E7DA1}"/>
                </a:ext>
              </a:extLst>
            </p:cNvPr>
            <p:cNvSpPr/>
            <p:nvPr/>
          </p:nvSpPr>
          <p:spPr>
            <a:xfrm>
              <a:off x="6510867" y="263544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Thermal Comfort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5040A9-32FE-405B-98C9-C1364C5CDA4E}"/>
                </a:ext>
              </a:extLst>
            </p:cNvPr>
            <p:cNvSpPr/>
            <p:nvPr/>
          </p:nvSpPr>
          <p:spPr>
            <a:xfrm>
              <a:off x="6510867" y="4441922"/>
              <a:ext cx="3511358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Thermal Comfort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C3CA3C8-5A9C-4926-923A-42412E6B56F4}"/>
                </a:ext>
              </a:extLst>
            </p:cNvPr>
            <p:cNvSpPr/>
            <p:nvPr/>
          </p:nvSpPr>
          <p:spPr>
            <a:xfrm rot="5400000">
              <a:off x="3591021" y="1998903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CDAFF46-DFB9-4317-9BE0-3B228A4550EC}"/>
                </a:ext>
              </a:extLst>
            </p:cNvPr>
            <p:cNvSpPr/>
            <p:nvPr/>
          </p:nvSpPr>
          <p:spPr>
            <a:xfrm rot="5400000">
              <a:off x="3591022" y="3805382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96E111E-E6A4-457C-B3EE-8F9CA74C5C36}"/>
                </a:ext>
              </a:extLst>
            </p:cNvPr>
            <p:cNvSpPr/>
            <p:nvPr/>
          </p:nvSpPr>
          <p:spPr>
            <a:xfrm rot="18900000">
              <a:off x="5871634" y="3914141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F51D704-FE89-48CE-BC51-E034E0A41DC7}"/>
                </a:ext>
              </a:extLst>
            </p:cNvPr>
            <p:cNvSpPr/>
            <p:nvPr/>
          </p:nvSpPr>
          <p:spPr>
            <a:xfrm>
              <a:off x="5871634" y="2902142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E5DFC73-B0DE-F77E-41EF-309F10E4006A}"/>
                </a:ext>
              </a:extLst>
            </p:cNvPr>
            <p:cNvSpPr/>
            <p:nvPr/>
          </p:nvSpPr>
          <p:spPr>
            <a:xfrm rot="5400000">
              <a:off x="8042180" y="3805383"/>
              <a:ext cx="448733" cy="3810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40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CAC3-EB87-9621-A9E4-67CFD18A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4810E-0B19-FEF2-AF1A-5192D7E0F889}"/>
              </a:ext>
            </a:extLst>
          </p:cNvPr>
          <p:cNvGrpSpPr/>
          <p:nvPr/>
        </p:nvGrpSpPr>
        <p:grpSpPr>
          <a:xfrm>
            <a:off x="1096962" y="1528762"/>
            <a:ext cx="7757820" cy="4324912"/>
            <a:chOff x="1096962" y="1528762"/>
            <a:chExt cx="7757820" cy="4324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0E8E1E-7B25-EE82-E307-7F79D4873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1546225"/>
              <a:ext cx="2851197" cy="188277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A01D3D-4C3A-D38A-E62C-C372176B2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" t="1706" r="1895" b="1706"/>
            <a:stretch>
              <a:fillRect/>
            </a:stretch>
          </p:blipFill>
          <p:spPr bwMode="auto">
            <a:xfrm>
              <a:off x="4373563" y="1528762"/>
              <a:ext cx="1705750" cy="190023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8857536-03BA-8E30-5BFA-7DD00B6ABD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4082"/>
                </p:ext>
              </p:extLst>
            </p:nvPr>
          </p:nvGraphicFramePr>
          <p:xfrm>
            <a:off x="6466205" y="1546226"/>
            <a:ext cx="2388577" cy="184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4" imgW="2160254" imgH="1664666" progId="Photoshop.Image.5">
                    <p:embed/>
                  </p:oleObj>
                </mc:Choice>
                <mc:Fallback>
                  <p:oleObj name="Image" r:id="rId4" imgW="2160254" imgH="1664666" progId="Photoshop.Image.5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3C77E005-B742-88B2-C086-41223EB2C8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6205" y="1546226"/>
                          <a:ext cx="2388577" cy="184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FA0E67-01E9-C48E-1D78-9445D8B45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3" y="3674036"/>
              <a:ext cx="2859088" cy="21685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7ADD7B-D10B-CF39-B71B-E75C13598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563" y="3674036"/>
              <a:ext cx="2859088" cy="21796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4B4B8B39-A891-FE5C-5F68-8838C7F71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8703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(a)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2ECD909-D215-89EB-CE8D-4FEEE6669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3969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(b)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1581AF78-1185-F6B0-DD36-222BD0E75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9438" y="2973895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rPr>
                <a:t>(c)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7E686A8F-04FC-54F7-FCCD-ADDCFF9F3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8703" y="5426680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Arial" panose="020B0604020202020204" pitchFamily="34" charset="0"/>
                </a:rPr>
                <a:t>(d)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CF852CAA-194F-B722-A310-95C6A1E86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668" y="5426680"/>
              <a:ext cx="5553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Arial" panose="020B0604020202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71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2C81-CAEB-E865-192F-98DC0B6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 components</a:t>
            </a:r>
          </a:p>
        </p:txBody>
      </p:sp>
      <p:graphicFrame>
        <p:nvGraphicFramePr>
          <p:cNvPr id="4" name="Object 1045">
            <a:extLst>
              <a:ext uri="{FF2B5EF4-FFF2-40B4-BE49-F238E27FC236}">
                <a16:creationId xmlns:a16="http://schemas.microsoft.com/office/drawing/2014/main" id="{EB0811AA-9B56-8046-BF99-F0E65AC46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761241"/>
              </p:ext>
            </p:extLst>
          </p:nvPr>
        </p:nvGraphicFramePr>
        <p:xfrm>
          <a:off x="7978566" y="4977607"/>
          <a:ext cx="26670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906155" imgH="3762722" progId="Excel.Chart.8">
                  <p:embed/>
                </p:oleObj>
              </mc:Choice>
              <mc:Fallback>
                <p:oleObj name="Chart" r:id="rId2" imgW="6906155" imgH="3762722" progId="Excel.Chart.8">
                  <p:embed/>
                  <p:pic>
                    <p:nvPicPr>
                      <p:cNvPr id="368661" name="Object 1045">
                        <a:extLst>
                          <a:ext uri="{FF2B5EF4-FFF2-40B4-BE49-F238E27FC236}">
                            <a16:creationId xmlns:a16="http://schemas.microsoft.com/office/drawing/2014/main" id="{C3105BE3-3ECD-658B-9649-9B6C71E52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8566" y="4977607"/>
                        <a:ext cx="2667000" cy="145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026">
            <a:extLst>
              <a:ext uri="{FF2B5EF4-FFF2-40B4-BE49-F238E27FC236}">
                <a16:creationId xmlns:a16="http://schemas.microsoft.com/office/drawing/2014/main" id="{12828EA1-FFCF-6854-E791-6AC1BC99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66" y="4749007"/>
            <a:ext cx="2563813" cy="18176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028">
            <a:extLst>
              <a:ext uri="{FF2B5EF4-FFF2-40B4-BE49-F238E27FC236}">
                <a16:creationId xmlns:a16="http://schemas.microsoft.com/office/drawing/2014/main" id="{2F87F39B-A812-F264-4C33-1D7F8CA92B0D}"/>
              </a:ext>
            </a:extLst>
          </p:cNvPr>
          <p:cNvGrpSpPr>
            <a:grpSpLocks/>
          </p:cNvGrpSpPr>
          <p:nvPr/>
        </p:nvGrpSpPr>
        <p:grpSpPr bwMode="auto">
          <a:xfrm>
            <a:off x="8054766" y="2767807"/>
            <a:ext cx="2389188" cy="1627187"/>
            <a:chOff x="494" y="878"/>
            <a:chExt cx="4782" cy="3256"/>
          </a:xfrm>
        </p:grpSpPr>
        <p:pic>
          <p:nvPicPr>
            <p:cNvPr id="7" name="Picture 1029">
              <a:extLst>
                <a:ext uri="{FF2B5EF4-FFF2-40B4-BE49-F238E27FC236}">
                  <a16:creationId xmlns:a16="http://schemas.microsoft.com/office/drawing/2014/main" id="{7DD96278-5D18-54EA-088D-3837F13D0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" y="878"/>
              <a:ext cx="4782" cy="325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0">
              <a:extLst>
                <a:ext uri="{FF2B5EF4-FFF2-40B4-BE49-F238E27FC236}">
                  <a16:creationId xmlns:a16="http://schemas.microsoft.com/office/drawing/2014/main" id="{519F8A66-93CD-C371-F100-F0D47FD1A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17"/>
              <a:ext cx="3888" cy="225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1031">
            <a:extLst>
              <a:ext uri="{FF2B5EF4-FFF2-40B4-BE49-F238E27FC236}">
                <a16:creationId xmlns:a16="http://schemas.microsoft.com/office/drawing/2014/main" id="{07D2EDCA-AA3C-ADD3-44F9-C620E34B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66" y="2767807"/>
            <a:ext cx="2514600" cy="166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33">
            <a:extLst>
              <a:ext uri="{FF2B5EF4-FFF2-40B4-BE49-F238E27FC236}">
                <a16:creationId xmlns:a16="http://schemas.microsoft.com/office/drawing/2014/main" id="{78BAECCE-ABC6-730A-7E5A-7063DF2D3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66" y="2243564"/>
            <a:ext cx="173355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 dirty="0">
                <a:latin typeface="Arial" panose="020B0604020202020204" pitchFamily="34" charset="0"/>
              </a:rPr>
              <a:t>Physiology</a:t>
            </a:r>
            <a:endParaRPr lang="en-US" altLang="en-US" sz="1200" b="1" baseline="-25000" dirty="0">
              <a:latin typeface="Arial" panose="020B0604020202020204" pitchFamily="34" charset="0"/>
            </a:endParaRPr>
          </a:p>
        </p:txBody>
      </p:sp>
      <p:sp>
        <p:nvSpPr>
          <p:cNvPr id="11" name="Text Box 1034">
            <a:extLst>
              <a:ext uri="{FF2B5EF4-FFF2-40B4-BE49-F238E27FC236}">
                <a16:creationId xmlns:a16="http://schemas.microsoft.com/office/drawing/2014/main" id="{F3E9640B-04C4-15E4-870C-575746E64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66" y="3426619"/>
            <a:ext cx="17335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Local Thermal Sensation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sp>
        <p:nvSpPr>
          <p:cNvPr id="12" name="Text Box 1035">
            <a:extLst>
              <a:ext uri="{FF2B5EF4-FFF2-40B4-BE49-F238E27FC236}">
                <a16:creationId xmlns:a16="http://schemas.microsoft.com/office/drawing/2014/main" id="{EF5FCA2E-B550-4054-37A4-9EB899D24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166" y="4825207"/>
            <a:ext cx="173355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Overall Thermal Sensation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sp>
        <p:nvSpPr>
          <p:cNvPr id="13" name="Text Box 1036">
            <a:extLst>
              <a:ext uri="{FF2B5EF4-FFF2-40B4-BE49-F238E27FC236}">
                <a16:creationId xmlns:a16="http://schemas.microsoft.com/office/drawing/2014/main" id="{6AF87F9D-89B7-7853-D72B-EF73F446A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166" y="3431382"/>
            <a:ext cx="1538288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 dirty="0">
                <a:latin typeface="Arial" panose="020B0604020202020204" pitchFamily="34" charset="0"/>
              </a:rPr>
              <a:t>Local Thermal Comfort</a:t>
            </a:r>
            <a:endParaRPr lang="en-US" altLang="en-US" sz="1200" b="1" baseline="-25000" dirty="0">
              <a:latin typeface="Arial" panose="020B0604020202020204" pitchFamily="34" charset="0"/>
            </a:endParaRPr>
          </a:p>
        </p:txBody>
      </p:sp>
      <p:sp>
        <p:nvSpPr>
          <p:cNvPr id="14" name="Text Box 1037">
            <a:extLst>
              <a:ext uri="{FF2B5EF4-FFF2-40B4-BE49-F238E27FC236}">
                <a16:creationId xmlns:a16="http://schemas.microsoft.com/office/drawing/2014/main" id="{9E8853FA-075E-05C2-F00A-E2A65BFE2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166" y="4825207"/>
            <a:ext cx="1538288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</a:rPr>
              <a:t>Overall Thermal Comfort</a:t>
            </a:r>
            <a:endParaRPr lang="en-US" altLang="en-US" sz="1200" b="1" baseline="-25000">
              <a:latin typeface="Arial" panose="020B0604020202020204" pitchFamily="34" charset="0"/>
            </a:endParaRPr>
          </a:p>
        </p:txBody>
      </p:sp>
      <p:cxnSp>
        <p:nvCxnSpPr>
          <p:cNvPr id="15" name="AutoShape 1038">
            <a:extLst>
              <a:ext uri="{FF2B5EF4-FFF2-40B4-BE49-F238E27FC236}">
                <a16:creationId xmlns:a16="http://schemas.microsoft.com/office/drawing/2014/main" id="{AEFEA25F-4CD1-28DA-0A8A-0D9CE891C5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43416" y="3690144"/>
            <a:ext cx="946150" cy="476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039">
            <a:extLst>
              <a:ext uri="{FF2B5EF4-FFF2-40B4-BE49-F238E27FC236}">
                <a16:creationId xmlns:a16="http://schemas.microsoft.com/office/drawing/2014/main" id="{1FE1F5CC-487B-0F3D-17CA-84F7D13F2371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834104" y="3898107"/>
            <a:ext cx="0" cy="927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040">
            <a:extLst>
              <a:ext uri="{FF2B5EF4-FFF2-40B4-BE49-F238E27FC236}">
                <a16:creationId xmlns:a16="http://schemas.microsoft.com/office/drawing/2014/main" id="{8A32E5A7-508E-0C1B-0D12-29CB1DEB58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59166" y="2615407"/>
            <a:ext cx="9525" cy="850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041">
            <a:extLst>
              <a:ext uri="{FF2B5EF4-FFF2-40B4-BE49-F238E27FC236}">
                <a16:creationId xmlns:a16="http://schemas.microsoft.com/office/drawing/2014/main" id="{0EF2F6A3-E8BB-5B31-AB38-3A16FF8E97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9166" y="3910807"/>
            <a:ext cx="0" cy="914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042">
            <a:extLst>
              <a:ext uri="{FF2B5EF4-FFF2-40B4-BE49-F238E27FC236}">
                <a16:creationId xmlns:a16="http://schemas.microsoft.com/office/drawing/2014/main" id="{BBBBEEA2-F09F-76B8-B31F-959D4F9A6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0916" y="2891632"/>
            <a:ext cx="13493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1200" baseline="-25000"/>
          </a:p>
          <a:p>
            <a:pPr>
              <a:spcBef>
                <a:spcPct val="50000"/>
              </a:spcBef>
            </a:pPr>
            <a:endParaRPr lang="en-US" altLang="en-US" sz="1200" baseline="-25000"/>
          </a:p>
        </p:txBody>
      </p:sp>
      <p:graphicFrame>
        <p:nvGraphicFramePr>
          <p:cNvPr id="20" name="Object 1043">
            <a:extLst>
              <a:ext uri="{FF2B5EF4-FFF2-40B4-BE49-F238E27FC236}">
                <a16:creationId xmlns:a16="http://schemas.microsoft.com/office/drawing/2014/main" id="{72C23DD2-F7A7-3F3F-F213-0C580651F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06865"/>
              </p:ext>
            </p:extLst>
          </p:nvPr>
        </p:nvGraphicFramePr>
        <p:xfrm>
          <a:off x="3254375" y="1235075"/>
          <a:ext cx="618966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13000" imgH="469800" progId="Equation.3">
                  <p:embed/>
                </p:oleObj>
              </mc:Choice>
              <mc:Fallback>
                <p:oleObj name="Equation" r:id="rId8" imgW="3213000" imgH="469800" progId="Equation.3">
                  <p:embed/>
                  <p:pic>
                    <p:nvPicPr>
                      <p:cNvPr id="368659" name="Object 1043">
                        <a:extLst>
                          <a:ext uri="{FF2B5EF4-FFF2-40B4-BE49-F238E27FC236}">
                            <a16:creationId xmlns:a16="http://schemas.microsoft.com/office/drawing/2014/main" id="{CEB0A627-213E-22F0-0D23-404A518CA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1235075"/>
                        <a:ext cx="6189663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71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4DBF07A-0301-895E-2DAF-26A5A0267212}"/>
              </a:ext>
            </a:extLst>
          </p:cNvPr>
          <p:cNvGrpSpPr/>
          <p:nvPr/>
        </p:nvGrpSpPr>
        <p:grpSpPr>
          <a:xfrm>
            <a:off x="2325013" y="1610914"/>
            <a:ext cx="6359028" cy="3293917"/>
            <a:chOff x="2325013" y="1628843"/>
            <a:chExt cx="6359028" cy="32939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8B5507-746D-80C1-F3E2-322422170281}"/>
                </a:ext>
              </a:extLst>
            </p:cNvPr>
            <p:cNvSpPr/>
            <p:nvPr/>
          </p:nvSpPr>
          <p:spPr>
            <a:xfrm rot="10800000">
              <a:off x="3629198" y="3140281"/>
              <a:ext cx="4818214" cy="118393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6D7953-6129-46D2-A3DD-5239F7ECE465}"/>
                </a:ext>
              </a:extLst>
            </p:cNvPr>
            <p:cNvSpPr/>
            <p:nvPr/>
          </p:nvSpPr>
          <p:spPr>
            <a:xfrm>
              <a:off x="3629198" y="1877594"/>
              <a:ext cx="4818214" cy="125527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50000"/>
                  </a:schemeClr>
                </a:gs>
                <a:gs pos="100000">
                  <a:srgbClr val="FF0000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F09499-38A3-4FFE-B29F-1E903A64D788}"/>
                </a:ext>
              </a:extLst>
            </p:cNvPr>
            <p:cNvSpPr/>
            <p:nvPr/>
          </p:nvSpPr>
          <p:spPr>
            <a:xfrm>
              <a:off x="3629198" y="1877594"/>
              <a:ext cx="4818214" cy="2446625"/>
            </a:xfrm>
            <a:custGeom>
              <a:avLst/>
              <a:gdLst>
                <a:gd name="connsiteX0" fmla="*/ 4818215 w 4818214"/>
                <a:gd name="connsiteY0" fmla="*/ 2446626 h 2446625"/>
                <a:gd name="connsiteX1" fmla="*/ 0 w 4818214"/>
                <a:gd name="connsiteY1" fmla="*/ 2446626 h 2446625"/>
                <a:gd name="connsiteX2" fmla="*/ 0 w 4818214"/>
                <a:gd name="connsiteY2" fmla="*/ 0 h 2446625"/>
                <a:gd name="connsiteX3" fmla="*/ 3197613 w 4818214"/>
                <a:gd name="connsiteY3" fmla="*/ 0 h 2446625"/>
                <a:gd name="connsiteX4" fmla="*/ 4818215 w 4818214"/>
                <a:gd name="connsiteY4" fmla="*/ 0 h 2446625"/>
                <a:gd name="connsiteX5" fmla="*/ 4818215 w 4818214"/>
                <a:gd name="connsiteY5" fmla="*/ 2446626 h 24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18214" h="2446625">
                  <a:moveTo>
                    <a:pt x="4818215" y="2446626"/>
                  </a:moveTo>
                  <a:lnTo>
                    <a:pt x="0" y="2446626"/>
                  </a:lnTo>
                  <a:lnTo>
                    <a:pt x="0" y="0"/>
                  </a:lnTo>
                  <a:cubicBezTo>
                    <a:pt x="1065767" y="0"/>
                    <a:pt x="2131535" y="0"/>
                    <a:pt x="3197613" y="0"/>
                  </a:cubicBezTo>
                  <a:cubicBezTo>
                    <a:pt x="3737814" y="0"/>
                    <a:pt x="4278014" y="0"/>
                    <a:pt x="4818215" y="0"/>
                  </a:cubicBezTo>
                  <a:cubicBezTo>
                    <a:pt x="4818215" y="815438"/>
                    <a:pt x="4818215" y="1631188"/>
                    <a:pt x="4818215" y="2446626"/>
                  </a:cubicBezTo>
                  <a:close/>
                </a:path>
              </a:pathLst>
            </a:custGeom>
            <a:noFill/>
            <a:ln w="233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FD853B-3A71-442B-B28B-1491C93F1C68}"/>
                </a:ext>
              </a:extLst>
            </p:cNvPr>
            <p:cNvSpPr/>
            <p:nvPr/>
          </p:nvSpPr>
          <p:spPr>
            <a:xfrm>
              <a:off x="6012307" y="1904757"/>
              <a:ext cx="784613" cy="688330"/>
            </a:xfrm>
            <a:custGeom>
              <a:avLst/>
              <a:gdLst>
                <a:gd name="connsiteX0" fmla="*/ 0 w 784613"/>
                <a:gd name="connsiteY0" fmla="*/ 688331 h 688330"/>
                <a:gd name="connsiteX1" fmla="*/ 132637 w 784613"/>
                <a:gd name="connsiteY1" fmla="*/ 359540 h 688330"/>
                <a:gd name="connsiteX2" fmla="*/ 415347 w 784613"/>
                <a:gd name="connsiteY2" fmla="*/ 76830 h 688330"/>
                <a:gd name="connsiteX3" fmla="*/ 784614 w 784613"/>
                <a:gd name="connsiteY3" fmla="*/ 1793 h 68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613" h="688330">
                  <a:moveTo>
                    <a:pt x="0" y="688331"/>
                  </a:moveTo>
                  <a:cubicBezTo>
                    <a:pt x="15568" y="611426"/>
                    <a:pt x="50128" y="489064"/>
                    <a:pt x="132637" y="359540"/>
                  </a:cubicBezTo>
                  <a:cubicBezTo>
                    <a:pt x="183077" y="280456"/>
                    <a:pt x="260604" y="158716"/>
                    <a:pt x="415347" y="76830"/>
                  </a:cubicBezTo>
                  <a:cubicBezTo>
                    <a:pt x="563863" y="-1943"/>
                    <a:pt x="707709" y="-3500"/>
                    <a:pt x="784614" y="1793"/>
                  </a:cubicBezTo>
                </a:path>
              </a:pathLst>
            </a:custGeom>
            <a:noFill/>
            <a:ln w="31108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AA5A502-365F-415C-931D-A712292F02D1}"/>
                </a:ext>
              </a:extLst>
            </p:cNvPr>
            <p:cNvSpPr/>
            <p:nvPr/>
          </p:nvSpPr>
          <p:spPr>
            <a:xfrm>
              <a:off x="6012307" y="1904691"/>
              <a:ext cx="807965" cy="1227351"/>
            </a:xfrm>
            <a:custGeom>
              <a:avLst/>
              <a:gdLst>
                <a:gd name="connsiteX0" fmla="*/ 0 w 807965"/>
                <a:gd name="connsiteY0" fmla="*/ 1227352 h 1227351"/>
                <a:gd name="connsiteX1" fmla="*/ 136685 w 807965"/>
                <a:gd name="connsiteY1" fmla="*/ 641071 h 1227351"/>
                <a:gd name="connsiteX2" fmla="*/ 427801 w 807965"/>
                <a:gd name="connsiteY2" fmla="*/ 136987 h 1227351"/>
                <a:gd name="connsiteX3" fmla="*/ 807965 w 807965"/>
                <a:gd name="connsiteY3" fmla="*/ 3416 h 122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965" h="1227351">
                  <a:moveTo>
                    <a:pt x="0" y="1227352"/>
                  </a:moveTo>
                  <a:cubicBezTo>
                    <a:pt x="16190" y="1090044"/>
                    <a:pt x="51685" y="871784"/>
                    <a:pt x="136685" y="641071"/>
                  </a:cubicBezTo>
                  <a:cubicBezTo>
                    <a:pt x="188681" y="500027"/>
                    <a:pt x="268388" y="283013"/>
                    <a:pt x="427801" y="136987"/>
                  </a:cubicBezTo>
                  <a:cubicBezTo>
                    <a:pt x="580988" y="-3434"/>
                    <a:pt x="728881" y="-6547"/>
                    <a:pt x="807965" y="3416"/>
                  </a:cubicBezTo>
                </a:path>
              </a:pathLst>
            </a:custGeom>
            <a:noFill/>
            <a:ln w="3110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57436A-BE48-42A9-B982-DC3B1049BB8C}"/>
                </a:ext>
              </a:extLst>
            </p:cNvPr>
            <p:cNvSpPr/>
            <p:nvPr/>
          </p:nvSpPr>
          <p:spPr>
            <a:xfrm>
              <a:off x="3873923" y="3129552"/>
              <a:ext cx="2140563" cy="1015639"/>
            </a:xfrm>
            <a:custGeom>
              <a:avLst/>
              <a:gdLst>
                <a:gd name="connsiteX0" fmla="*/ 0 w 2140563"/>
                <a:gd name="connsiteY0" fmla="*/ 1015639 h 1015639"/>
                <a:gd name="connsiteX1" fmla="*/ 750054 w 2140563"/>
                <a:gd name="connsiteY1" fmla="*/ 831006 h 1015639"/>
                <a:gd name="connsiteX2" fmla="*/ 2140564 w 2140563"/>
                <a:gd name="connsiteY2" fmla="*/ 0 h 10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0563" h="1015639">
                  <a:moveTo>
                    <a:pt x="0" y="1015639"/>
                  </a:moveTo>
                  <a:cubicBezTo>
                    <a:pt x="222307" y="982947"/>
                    <a:pt x="476684" y="926903"/>
                    <a:pt x="750054" y="831006"/>
                  </a:cubicBezTo>
                  <a:cubicBezTo>
                    <a:pt x="1390199" y="606208"/>
                    <a:pt x="1851315" y="261227"/>
                    <a:pt x="2140564" y="0"/>
                  </a:cubicBezTo>
                </a:path>
              </a:pathLst>
            </a:custGeom>
            <a:noFill/>
            <a:ln w="3110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6A381-2A16-4380-9997-037F8DD89513}"/>
                </a:ext>
              </a:extLst>
            </p:cNvPr>
            <p:cNvSpPr/>
            <p:nvPr/>
          </p:nvSpPr>
          <p:spPr>
            <a:xfrm>
              <a:off x="6016424" y="2044038"/>
              <a:ext cx="732617" cy="1553971"/>
            </a:xfrm>
            <a:custGeom>
              <a:avLst/>
              <a:gdLst>
                <a:gd name="connsiteX0" fmla="*/ 0 w 732617"/>
                <a:gd name="connsiteY0" fmla="*/ 1553972 h 1553971"/>
                <a:gd name="connsiteX1" fmla="*/ 419084 w 732617"/>
                <a:gd name="connsiteY1" fmla="*/ 400402 h 1553971"/>
                <a:gd name="connsiteX2" fmla="*/ 629248 w 732617"/>
                <a:gd name="connsiteY2" fmla="*/ 79395 h 1553971"/>
                <a:gd name="connsiteX3" fmla="*/ 732618 w 732617"/>
                <a:gd name="connsiteY3" fmla="*/ 0 h 155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617" h="1553971">
                  <a:moveTo>
                    <a:pt x="0" y="1553972"/>
                  </a:moveTo>
                  <a:cubicBezTo>
                    <a:pt x="189615" y="996647"/>
                    <a:pt x="345604" y="585036"/>
                    <a:pt x="419084" y="400402"/>
                  </a:cubicBezTo>
                  <a:cubicBezTo>
                    <a:pt x="447728" y="328168"/>
                    <a:pt x="502215" y="196153"/>
                    <a:pt x="629248" y="79395"/>
                  </a:cubicBezTo>
                  <a:cubicBezTo>
                    <a:pt x="665677" y="45769"/>
                    <a:pt x="701482" y="19927"/>
                    <a:pt x="732618" y="0"/>
                  </a:cubicBezTo>
                </a:path>
              </a:pathLst>
            </a:custGeom>
            <a:noFill/>
            <a:ln w="3110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92891-22FF-4E40-A947-FD11A2765319}"/>
                </a:ext>
              </a:extLst>
            </p:cNvPr>
            <p:cNvSpPr/>
            <p:nvPr/>
          </p:nvSpPr>
          <p:spPr>
            <a:xfrm>
              <a:off x="3969820" y="3594578"/>
              <a:ext cx="2040930" cy="556675"/>
            </a:xfrm>
            <a:custGeom>
              <a:avLst/>
              <a:gdLst>
                <a:gd name="connsiteX0" fmla="*/ 0 w 1983952"/>
                <a:gd name="connsiteY0" fmla="*/ 541135 h 541134"/>
                <a:gd name="connsiteX1" fmla="*/ 542380 w 1983952"/>
                <a:gd name="connsiteY1" fmla="*/ 469523 h 541134"/>
                <a:gd name="connsiteX2" fmla="*/ 1361866 w 1983952"/>
                <a:gd name="connsiteY2" fmla="*/ 290494 h 541134"/>
                <a:gd name="connsiteX3" fmla="*/ 1983953 w 1983952"/>
                <a:gd name="connsiteY3" fmla="*/ 0 h 54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952" h="541134">
                  <a:moveTo>
                    <a:pt x="0" y="541135"/>
                  </a:moveTo>
                  <a:cubicBezTo>
                    <a:pt x="145714" y="526190"/>
                    <a:pt x="330036" y="503461"/>
                    <a:pt x="542380" y="469523"/>
                  </a:cubicBezTo>
                  <a:cubicBezTo>
                    <a:pt x="886116" y="414413"/>
                    <a:pt x="1099705" y="380164"/>
                    <a:pt x="1361866" y="290494"/>
                  </a:cubicBezTo>
                  <a:cubicBezTo>
                    <a:pt x="1521591" y="236007"/>
                    <a:pt x="1738916" y="147582"/>
                    <a:pt x="1983953" y="0"/>
                  </a:cubicBezTo>
                </a:path>
              </a:pathLst>
            </a:custGeom>
            <a:noFill/>
            <a:ln w="3110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43377E-4D72-4E84-9163-0A484DA40554}"/>
                </a:ext>
              </a:extLst>
            </p:cNvPr>
            <p:cNvSpPr/>
            <p:nvPr/>
          </p:nvSpPr>
          <p:spPr>
            <a:xfrm>
              <a:off x="3865827" y="2593399"/>
              <a:ext cx="2146479" cy="1350034"/>
            </a:xfrm>
            <a:custGeom>
              <a:avLst/>
              <a:gdLst>
                <a:gd name="connsiteX0" fmla="*/ 0 w 2146479"/>
                <a:gd name="connsiteY0" fmla="*/ 1350034 h 1350034"/>
                <a:gd name="connsiteX1" fmla="*/ 669413 w 2146479"/>
                <a:gd name="connsiteY1" fmla="*/ 1032764 h 1350034"/>
                <a:gd name="connsiteX2" fmla="*/ 1286829 w 2146479"/>
                <a:gd name="connsiteY2" fmla="*/ 617417 h 1350034"/>
                <a:gd name="connsiteX3" fmla="*/ 2146480 w 2146479"/>
                <a:gd name="connsiteY3" fmla="*/ 0 h 135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479" h="1350034">
                  <a:moveTo>
                    <a:pt x="0" y="1350034"/>
                  </a:moveTo>
                  <a:cubicBezTo>
                    <a:pt x="162839" y="1288075"/>
                    <a:pt x="399468" y="1187507"/>
                    <a:pt x="669413" y="1032764"/>
                  </a:cubicBezTo>
                  <a:cubicBezTo>
                    <a:pt x="872416" y="916317"/>
                    <a:pt x="1004742" y="820420"/>
                    <a:pt x="1286829" y="617417"/>
                  </a:cubicBezTo>
                  <a:cubicBezTo>
                    <a:pt x="1457452" y="494431"/>
                    <a:pt x="1749502" y="284578"/>
                    <a:pt x="2146480" y="0"/>
                  </a:cubicBezTo>
                </a:path>
              </a:pathLst>
            </a:custGeom>
            <a:noFill/>
            <a:ln w="31108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EE94BCC-3252-4B81-AD69-79662528D498}"/>
                </a:ext>
              </a:extLst>
            </p:cNvPr>
            <p:cNvSpPr/>
            <p:nvPr/>
          </p:nvSpPr>
          <p:spPr>
            <a:xfrm>
              <a:off x="4425332" y="3132042"/>
              <a:ext cx="31135" cy="48259"/>
            </a:xfrm>
            <a:custGeom>
              <a:avLst/>
              <a:gdLst>
                <a:gd name="connsiteX0" fmla="*/ 0 w 31135"/>
                <a:gd name="connsiteY0" fmla="*/ 48260 h 48259"/>
                <a:gd name="connsiteX1" fmla="*/ 0 w 31135"/>
                <a:gd name="connsiteY1" fmla="*/ 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8259">
                  <a:moveTo>
                    <a:pt x="0" y="48260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74FEA8-4134-4CF5-9717-A51F52DDFEEC}"/>
                </a:ext>
              </a:extLst>
            </p:cNvPr>
            <p:cNvSpPr/>
            <p:nvPr/>
          </p:nvSpPr>
          <p:spPr>
            <a:xfrm>
              <a:off x="5236100" y="3132042"/>
              <a:ext cx="31135" cy="48259"/>
            </a:xfrm>
            <a:custGeom>
              <a:avLst/>
              <a:gdLst>
                <a:gd name="connsiteX0" fmla="*/ 0 w 31135"/>
                <a:gd name="connsiteY0" fmla="*/ 48260 h 48259"/>
                <a:gd name="connsiteX1" fmla="*/ 0 w 31135"/>
                <a:gd name="connsiteY1" fmla="*/ 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8259">
                  <a:moveTo>
                    <a:pt x="0" y="48260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FD9F00-FD4B-4072-84DF-D32DD23E0EF3}"/>
                </a:ext>
              </a:extLst>
            </p:cNvPr>
            <p:cNvSpPr/>
            <p:nvPr/>
          </p:nvSpPr>
          <p:spPr>
            <a:xfrm>
              <a:off x="6831793" y="3135779"/>
              <a:ext cx="31135" cy="47948"/>
            </a:xfrm>
            <a:custGeom>
              <a:avLst/>
              <a:gdLst>
                <a:gd name="connsiteX0" fmla="*/ 0 w 31135"/>
                <a:gd name="connsiteY0" fmla="*/ 47949 h 47948"/>
                <a:gd name="connsiteX1" fmla="*/ 0 w 31135"/>
                <a:gd name="connsiteY1" fmla="*/ 0 h 4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7948">
                  <a:moveTo>
                    <a:pt x="0" y="47949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83B892-C64D-4D91-B8A0-59285D499D50}"/>
                </a:ext>
              </a:extLst>
            </p:cNvPr>
            <p:cNvSpPr/>
            <p:nvPr/>
          </p:nvSpPr>
          <p:spPr>
            <a:xfrm>
              <a:off x="7642249" y="3135779"/>
              <a:ext cx="31135" cy="47948"/>
            </a:xfrm>
            <a:custGeom>
              <a:avLst/>
              <a:gdLst>
                <a:gd name="connsiteX0" fmla="*/ 0 w 31135"/>
                <a:gd name="connsiteY0" fmla="*/ 47949 h 47948"/>
                <a:gd name="connsiteX1" fmla="*/ 0 w 31135"/>
                <a:gd name="connsiteY1" fmla="*/ 0 h 4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47948">
                  <a:moveTo>
                    <a:pt x="0" y="47949"/>
                  </a:moveTo>
                  <a:lnTo>
                    <a:pt x="0" y="0"/>
                  </a:lnTo>
                </a:path>
              </a:pathLst>
            </a:custGeom>
            <a:ln w="101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938C10-DA96-4E01-B843-8CB8B3B7FF42}"/>
                </a:ext>
              </a:extLst>
            </p:cNvPr>
            <p:cNvSpPr/>
            <p:nvPr/>
          </p:nvSpPr>
          <p:spPr>
            <a:xfrm>
              <a:off x="3629198" y="3132042"/>
              <a:ext cx="4818214" cy="31135"/>
            </a:xfrm>
            <a:custGeom>
              <a:avLst/>
              <a:gdLst>
                <a:gd name="connsiteX0" fmla="*/ 4818215 w 4818214"/>
                <a:gd name="connsiteY0" fmla="*/ 0 h 31135"/>
                <a:gd name="connsiteX1" fmla="*/ 0 w 4818214"/>
                <a:gd name="connsiteY1" fmla="*/ 0 h 3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8214" h="31135">
                  <a:moveTo>
                    <a:pt x="4818215" y="0"/>
                  </a:moveTo>
                  <a:lnTo>
                    <a:pt x="0" y="0"/>
                  </a:lnTo>
                </a:path>
              </a:pathLst>
            </a:custGeom>
            <a:ln w="155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420215-78C3-4388-AC4B-132909D7CB0E}"/>
                </a:ext>
              </a:extLst>
            </p:cNvPr>
            <p:cNvSpPr/>
            <p:nvPr/>
          </p:nvSpPr>
          <p:spPr>
            <a:xfrm>
              <a:off x="6012307" y="1877594"/>
              <a:ext cx="31135" cy="2446625"/>
            </a:xfrm>
            <a:custGeom>
              <a:avLst/>
              <a:gdLst>
                <a:gd name="connsiteX0" fmla="*/ 0 w 31135"/>
                <a:gd name="connsiteY0" fmla="*/ 0 h 2446625"/>
                <a:gd name="connsiteX1" fmla="*/ 0 w 31135"/>
                <a:gd name="connsiteY1" fmla="*/ 2446626 h 24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35" h="2446625">
                  <a:moveTo>
                    <a:pt x="0" y="0"/>
                  </a:moveTo>
                  <a:lnTo>
                    <a:pt x="0" y="2446626"/>
                  </a:lnTo>
                </a:path>
              </a:pathLst>
            </a:custGeom>
            <a:ln w="155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E0EB9E-4979-4C20-9952-8801223482C1}"/>
                </a:ext>
              </a:extLst>
            </p:cNvPr>
            <p:cNvSpPr/>
            <p:nvPr/>
          </p:nvSpPr>
          <p:spPr>
            <a:xfrm>
              <a:off x="6715657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29 w 236629"/>
                <a:gd name="connsiteY1" fmla="*/ 0 h 199578"/>
                <a:gd name="connsiteX2" fmla="*/ 236629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29" y="0"/>
                  </a:lnTo>
                  <a:lnTo>
                    <a:pt x="236629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FF7B09-5E7F-461A-9198-F0954D921903}"/>
                </a:ext>
              </a:extLst>
            </p:cNvPr>
            <p:cNvSpPr txBox="1"/>
            <p:nvPr/>
          </p:nvSpPr>
          <p:spPr>
            <a:xfrm>
              <a:off x="6690411" y="318664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89FB804-F315-4E8E-A4D0-B23AEE97D475}"/>
                </a:ext>
              </a:extLst>
            </p:cNvPr>
            <p:cNvSpPr/>
            <p:nvPr/>
          </p:nvSpPr>
          <p:spPr>
            <a:xfrm>
              <a:off x="5888076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A709FE-D734-46B0-B76C-7D2056735F75}"/>
                </a:ext>
              </a:extLst>
            </p:cNvPr>
            <p:cNvSpPr txBox="1"/>
            <p:nvPr/>
          </p:nvSpPr>
          <p:spPr>
            <a:xfrm>
              <a:off x="5863123" y="318664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86ED1FC-4498-4AAC-B07B-4D1964A2F0C7}"/>
                </a:ext>
              </a:extLst>
            </p:cNvPr>
            <p:cNvSpPr/>
            <p:nvPr/>
          </p:nvSpPr>
          <p:spPr>
            <a:xfrm>
              <a:off x="5117785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B4BC78-4544-4145-86AF-892DF2382DA0}"/>
                </a:ext>
              </a:extLst>
            </p:cNvPr>
            <p:cNvSpPr txBox="1"/>
            <p:nvPr/>
          </p:nvSpPr>
          <p:spPr>
            <a:xfrm>
              <a:off x="5061690" y="3186641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-5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CA3327-6465-49CF-BDA2-D2922DDBF5B8}"/>
                </a:ext>
              </a:extLst>
            </p:cNvPr>
            <p:cNvSpPr/>
            <p:nvPr/>
          </p:nvSpPr>
          <p:spPr>
            <a:xfrm>
              <a:off x="4258134" y="32276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503B78-FB89-446F-910B-FD323E2A4444}"/>
                </a:ext>
              </a:extLst>
            </p:cNvPr>
            <p:cNvSpPr txBox="1"/>
            <p:nvPr/>
          </p:nvSpPr>
          <p:spPr>
            <a:xfrm>
              <a:off x="4199001" y="3186625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-10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926AEC-B281-4B88-8D31-FA821BEECB3E}"/>
                </a:ext>
              </a:extLst>
            </p:cNvPr>
            <p:cNvSpPr/>
            <p:nvPr/>
          </p:nvSpPr>
          <p:spPr>
            <a:xfrm>
              <a:off x="3294492" y="32276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B78424-3FE7-4D75-98BE-D8EDD4E3F1AD}"/>
                </a:ext>
              </a:extLst>
            </p:cNvPr>
            <p:cNvSpPr/>
            <p:nvPr/>
          </p:nvSpPr>
          <p:spPr>
            <a:xfrm>
              <a:off x="5703443" y="1669921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E88B11-DCFE-4F46-A3CD-642D1E3730B6}"/>
                </a:ext>
              </a:extLst>
            </p:cNvPr>
            <p:cNvSpPr txBox="1"/>
            <p:nvPr/>
          </p:nvSpPr>
          <p:spPr>
            <a:xfrm>
              <a:off x="5727525" y="162884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7327BF-51B8-41AF-A628-A73118455DBA}"/>
                </a:ext>
              </a:extLst>
            </p:cNvPr>
            <p:cNvSpPr/>
            <p:nvPr/>
          </p:nvSpPr>
          <p:spPr>
            <a:xfrm>
              <a:off x="5703443" y="2928728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8 h 199578"/>
                <a:gd name="connsiteX3" fmla="*/ 0 w 334706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ABBF33-6432-4ADA-B3F2-910C3B6586BC}"/>
                </a:ext>
              </a:extLst>
            </p:cNvPr>
            <p:cNvSpPr txBox="1"/>
            <p:nvPr/>
          </p:nvSpPr>
          <p:spPr>
            <a:xfrm>
              <a:off x="5727525" y="28877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AA6FB7A-687A-4470-9C7F-592B08002EB3}"/>
                </a:ext>
              </a:extLst>
            </p:cNvPr>
            <p:cNvSpPr/>
            <p:nvPr/>
          </p:nvSpPr>
          <p:spPr>
            <a:xfrm>
              <a:off x="5703443" y="4347571"/>
              <a:ext cx="334706" cy="199578"/>
            </a:xfrm>
            <a:custGeom>
              <a:avLst/>
              <a:gdLst>
                <a:gd name="connsiteX0" fmla="*/ 0 w 334706"/>
                <a:gd name="connsiteY0" fmla="*/ 0 h 199578"/>
                <a:gd name="connsiteX1" fmla="*/ 334706 w 334706"/>
                <a:gd name="connsiteY1" fmla="*/ 0 h 199578"/>
                <a:gd name="connsiteX2" fmla="*/ 334706 w 334706"/>
                <a:gd name="connsiteY2" fmla="*/ 199579 h 199578"/>
                <a:gd name="connsiteX3" fmla="*/ 0 w 334706"/>
                <a:gd name="connsiteY3" fmla="*/ 199579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706" h="199578">
                  <a:moveTo>
                    <a:pt x="0" y="0"/>
                  </a:moveTo>
                  <a:lnTo>
                    <a:pt x="334706" y="0"/>
                  </a:lnTo>
                  <a:lnTo>
                    <a:pt x="334706" y="199579"/>
                  </a:lnTo>
                  <a:lnTo>
                    <a:pt x="0" y="199579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CD961-506D-41C0-B40E-B8F557A3E46F}"/>
                </a:ext>
              </a:extLst>
            </p:cNvPr>
            <p:cNvSpPr txBox="1"/>
            <p:nvPr/>
          </p:nvSpPr>
          <p:spPr>
            <a:xfrm>
              <a:off x="5696421" y="430635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-4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084829A-63BC-40DB-8794-424F8848B29E}"/>
                </a:ext>
              </a:extLst>
            </p:cNvPr>
            <p:cNvSpPr/>
            <p:nvPr/>
          </p:nvSpPr>
          <p:spPr>
            <a:xfrm>
              <a:off x="7524246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C16920-7F4D-4197-92C7-82917DD95CEA}"/>
                </a:ext>
              </a:extLst>
            </p:cNvPr>
            <p:cNvSpPr txBox="1"/>
            <p:nvPr/>
          </p:nvSpPr>
          <p:spPr>
            <a:xfrm>
              <a:off x="7447066" y="318664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16E43E2-B5E8-4C1D-8F98-E7E420EBCB8D}"/>
                </a:ext>
              </a:extLst>
            </p:cNvPr>
            <p:cNvSpPr/>
            <p:nvPr/>
          </p:nvSpPr>
          <p:spPr>
            <a:xfrm>
              <a:off x="8447412" y="3227628"/>
              <a:ext cx="236629" cy="199578"/>
            </a:xfrm>
            <a:custGeom>
              <a:avLst/>
              <a:gdLst>
                <a:gd name="connsiteX0" fmla="*/ 0 w 236629"/>
                <a:gd name="connsiteY0" fmla="*/ 0 h 199578"/>
                <a:gd name="connsiteX1" fmla="*/ 236630 w 236629"/>
                <a:gd name="connsiteY1" fmla="*/ 0 h 199578"/>
                <a:gd name="connsiteX2" fmla="*/ 236630 w 236629"/>
                <a:gd name="connsiteY2" fmla="*/ 199578 h 199578"/>
                <a:gd name="connsiteX3" fmla="*/ 0 w 236629"/>
                <a:gd name="connsiteY3" fmla="*/ 199578 h 19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29" h="199578">
                  <a:moveTo>
                    <a:pt x="0" y="0"/>
                  </a:moveTo>
                  <a:lnTo>
                    <a:pt x="236630" y="0"/>
                  </a:lnTo>
                  <a:lnTo>
                    <a:pt x="236630" y="199578"/>
                  </a:lnTo>
                  <a:lnTo>
                    <a:pt x="0" y="199578"/>
                  </a:lnTo>
                  <a:close/>
                </a:path>
              </a:pathLst>
            </a:custGeom>
            <a:noFill/>
            <a:ln w="31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097B96-1115-4466-9BF9-8D85C377335B}"/>
                </a:ext>
              </a:extLst>
            </p:cNvPr>
            <p:cNvSpPr txBox="1"/>
            <p:nvPr/>
          </p:nvSpPr>
          <p:spPr>
            <a:xfrm rot="16200000">
              <a:off x="1660408" y="2968000"/>
              <a:ext cx="163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sensation [-]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EAE096D-4D6B-418A-B2DA-B2FF0A36FEE2}"/>
                </a:ext>
              </a:extLst>
            </p:cNvPr>
            <p:cNvSpPr txBox="1"/>
            <p:nvPr/>
          </p:nvSpPr>
          <p:spPr>
            <a:xfrm>
              <a:off x="5233372" y="4614983"/>
              <a:ext cx="15680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i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400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sk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</a:t>
              </a:r>
              <a:r>
                <a:rPr lang="en-US" sz="1400" i="1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– </a:t>
              </a:r>
              <a:r>
                <a:rPr lang="en-US" sz="1400" i="1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400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sk,set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</a:t>
              </a:r>
              <a:r>
                <a:rPr lang="en-US" sz="1400" i="1" spc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400" i="1" spc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[</a:t>
              </a:r>
              <a:r>
                <a:rPr lang="en-US" sz="1400" spc="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  <a:sym typeface="Arial"/>
                  <a:rtl val="0"/>
                </a:rPr>
                <a:t>o</a:t>
              </a:r>
              <a:r>
                <a:rPr lang="en-US" sz="1400" dirty="0" err="1">
                  <a:effectLst/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C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]</a:t>
              </a:r>
              <a:endParaRPr lang="en-US" sz="1400" i="1" spc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10478E4-EC8F-44A7-BF27-FB8D634EEBC0}"/>
                </a:ext>
              </a:extLst>
            </p:cNvPr>
            <p:cNvSpPr txBox="1"/>
            <p:nvPr/>
          </p:nvSpPr>
          <p:spPr>
            <a:xfrm>
              <a:off x="3830113" y="2345784"/>
              <a:ext cx="1677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whole body colder 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D46F2F5-CBE1-4DF4-A1B8-89CB9A7B76AB}"/>
                </a:ext>
              </a:extLst>
            </p:cNvPr>
            <p:cNvCxnSpPr/>
            <p:nvPr/>
          </p:nvCxnSpPr>
          <p:spPr>
            <a:xfrm>
              <a:off x="5518809" y="2499672"/>
              <a:ext cx="208716" cy="20871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84F580-96A9-4207-A912-561FD4C8BF1E}"/>
                </a:ext>
              </a:extLst>
            </p:cNvPr>
            <p:cNvCxnSpPr/>
            <p:nvPr/>
          </p:nvCxnSpPr>
          <p:spPr>
            <a:xfrm flipH="1">
              <a:off x="5416067" y="2499672"/>
              <a:ext cx="10274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054E35B-746E-4FAB-B81F-3DD5FE299005}"/>
                </a:ext>
              </a:extLst>
            </p:cNvPr>
            <p:cNvGrpSpPr/>
            <p:nvPr/>
          </p:nvGrpSpPr>
          <p:grpSpPr>
            <a:xfrm rot="10800000">
              <a:off x="6126401" y="3531959"/>
              <a:ext cx="311458" cy="208716"/>
              <a:chOff x="3469067" y="3984717"/>
              <a:chExt cx="311458" cy="208716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A2922E1-C681-4A98-B366-147EF8F14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809" y="3984717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252663F-FF42-480C-8564-F205A95AC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9067" y="3984717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03F2F2D-66DF-4903-B9D5-F67DF25B0F8E}"/>
                </a:ext>
              </a:extLst>
            </p:cNvPr>
            <p:cNvSpPr txBox="1"/>
            <p:nvPr/>
          </p:nvSpPr>
          <p:spPr>
            <a:xfrm>
              <a:off x="6399592" y="3580704"/>
              <a:ext cx="1736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whole body warmer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951CC4-4425-C1FD-8352-005F7BF78C81}"/>
                </a:ext>
              </a:extLst>
            </p:cNvPr>
            <p:cNvSpPr txBox="1"/>
            <p:nvPr/>
          </p:nvSpPr>
          <p:spPr>
            <a:xfrm>
              <a:off x="2741723" y="1723705"/>
              <a:ext cx="84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hot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5B4A4A-0025-9618-286B-4FEAEBAD8158}"/>
                </a:ext>
              </a:extLst>
            </p:cNvPr>
            <p:cNvSpPr txBox="1"/>
            <p:nvPr/>
          </p:nvSpPr>
          <p:spPr>
            <a:xfrm>
              <a:off x="2661573" y="4170330"/>
              <a:ext cx="921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F09747-A6C7-B42D-A6E6-01C9FDFB9ADE}"/>
                </a:ext>
              </a:extLst>
            </p:cNvPr>
            <p:cNvSpPr txBox="1"/>
            <p:nvPr/>
          </p:nvSpPr>
          <p:spPr>
            <a:xfrm>
              <a:off x="2821616" y="2974417"/>
              <a:ext cx="761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Neutral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C3300-66A3-4EC9-63E6-A332160CFF15}"/>
                </a:ext>
              </a:extLst>
            </p:cNvPr>
            <p:cNvSpPr txBox="1"/>
            <p:nvPr/>
          </p:nvSpPr>
          <p:spPr>
            <a:xfrm>
              <a:off x="3030007" y="360153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B601D-558B-D552-68A4-11BA89180E8E}"/>
                </a:ext>
              </a:extLst>
            </p:cNvPr>
            <p:cNvSpPr txBox="1"/>
            <p:nvPr/>
          </p:nvSpPr>
          <p:spPr>
            <a:xfrm>
              <a:off x="2927671" y="2342854"/>
              <a:ext cx="655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Warm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15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158F375-9C54-6F7A-2F83-DEBA71D2E1D7}"/>
              </a:ext>
            </a:extLst>
          </p:cNvPr>
          <p:cNvGrpSpPr/>
          <p:nvPr/>
        </p:nvGrpSpPr>
        <p:grpSpPr>
          <a:xfrm>
            <a:off x="1193259" y="1513825"/>
            <a:ext cx="8046564" cy="4594022"/>
            <a:chOff x="1193259" y="1513825"/>
            <a:chExt cx="8046564" cy="45940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09CCB-F056-4D38-BA93-45DDCC5E8C48}"/>
                </a:ext>
              </a:extLst>
            </p:cNvPr>
            <p:cNvSpPr txBox="1"/>
            <p:nvPr/>
          </p:nvSpPr>
          <p:spPr>
            <a:xfrm>
              <a:off x="4911252" y="580007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thermal </a:t>
              </a:r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ensation [-]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DDFA7D-C859-46CC-A189-0A4CD70FDDDD}"/>
                </a:ext>
              </a:extLst>
            </p:cNvPr>
            <p:cNvSpPr txBox="1"/>
            <p:nvPr/>
          </p:nvSpPr>
          <p:spPr>
            <a:xfrm>
              <a:off x="7701377" y="2400070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Cold overall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DF4E4F-DCE4-4B27-92E0-E9384A8646C4}"/>
                </a:ext>
              </a:extLst>
            </p:cNvPr>
            <p:cNvSpPr txBox="1"/>
            <p:nvPr/>
          </p:nvSpPr>
          <p:spPr>
            <a:xfrm rot="16200000">
              <a:off x="290608" y="3275111"/>
              <a:ext cx="2113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Local thermal comfort [-]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1C31D9C-508D-4D8C-89FA-64B59DE0FBE7}"/>
                </a:ext>
              </a:extLst>
            </p:cNvPr>
            <p:cNvSpPr/>
            <p:nvPr/>
          </p:nvSpPr>
          <p:spPr>
            <a:xfrm>
              <a:off x="3407158" y="1751582"/>
              <a:ext cx="5413570" cy="3330334"/>
            </a:xfrm>
            <a:custGeom>
              <a:avLst/>
              <a:gdLst>
                <a:gd name="connsiteX0" fmla="*/ 5413571 w 5413570"/>
                <a:gd name="connsiteY0" fmla="*/ 3330334 h 3330334"/>
                <a:gd name="connsiteX1" fmla="*/ 0 w 5413570"/>
                <a:gd name="connsiteY1" fmla="*/ 3330334 h 3330334"/>
                <a:gd name="connsiteX2" fmla="*/ 0 w 5413570"/>
                <a:gd name="connsiteY2" fmla="*/ 0 h 3330334"/>
                <a:gd name="connsiteX3" fmla="*/ 3592598 w 5413570"/>
                <a:gd name="connsiteY3" fmla="*/ 0 h 3330334"/>
                <a:gd name="connsiteX4" fmla="*/ 5413571 w 5413570"/>
                <a:gd name="connsiteY4" fmla="*/ 0 h 3330334"/>
                <a:gd name="connsiteX5" fmla="*/ 5413571 w 5413570"/>
                <a:gd name="connsiteY5" fmla="*/ 3330334 h 333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3570" h="3330334">
                  <a:moveTo>
                    <a:pt x="5413571" y="3330334"/>
                  </a:moveTo>
                  <a:lnTo>
                    <a:pt x="0" y="3330334"/>
                  </a:lnTo>
                  <a:lnTo>
                    <a:pt x="0" y="0"/>
                  </a:lnTo>
                  <a:cubicBezTo>
                    <a:pt x="1197418" y="0"/>
                    <a:pt x="2395181" y="0"/>
                    <a:pt x="3592598" y="0"/>
                  </a:cubicBezTo>
                  <a:cubicBezTo>
                    <a:pt x="4199589" y="0"/>
                    <a:pt x="4806580" y="0"/>
                    <a:pt x="5413571" y="0"/>
                  </a:cubicBezTo>
                  <a:cubicBezTo>
                    <a:pt x="5413571" y="1110111"/>
                    <a:pt x="5413571" y="2220223"/>
                    <a:pt x="5413571" y="3330334"/>
                  </a:cubicBezTo>
                  <a:close/>
                </a:path>
              </a:pathLst>
            </a:custGeom>
            <a:noFill/>
            <a:ln w="345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29DE778-C341-4469-8A7C-E521D28B2D94}"/>
                </a:ext>
              </a:extLst>
            </p:cNvPr>
            <p:cNvSpPr/>
            <p:nvPr/>
          </p:nvSpPr>
          <p:spPr>
            <a:xfrm>
              <a:off x="3407158" y="3416577"/>
              <a:ext cx="5413570" cy="34507"/>
            </a:xfrm>
            <a:custGeom>
              <a:avLst/>
              <a:gdLst>
                <a:gd name="connsiteX0" fmla="*/ 5413571 w 5413570"/>
                <a:gd name="connsiteY0" fmla="*/ 0 h 34507"/>
                <a:gd name="connsiteX1" fmla="*/ 0 w 5413570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3570" h="34507">
                  <a:moveTo>
                    <a:pt x="5413571" y="0"/>
                  </a:moveTo>
                  <a:lnTo>
                    <a:pt x="0" y="0"/>
                  </a:lnTo>
                </a:path>
              </a:pathLst>
            </a:custGeom>
            <a:ln w="172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302EC16-4B29-4CD8-B9E2-9A7A27DF883C}"/>
                </a:ext>
              </a:extLst>
            </p:cNvPr>
            <p:cNvSpPr/>
            <p:nvPr/>
          </p:nvSpPr>
          <p:spPr>
            <a:xfrm>
              <a:off x="6121880" y="1751582"/>
              <a:ext cx="34507" cy="3330334"/>
            </a:xfrm>
            <a:custGeom>
              <a:avLst/>
              <a:gdLst>
                <a:gd name="connsiteX0" fmla="*/ 0 w 34507"/>
                <a:gd name="connsiteY0" fmla="*/ 0 h 3330334"/>
                <a:gd name="connsiteX1" fmla="*/ 0 w 34507"/>
                <a:gd name="connsiteY1" fmla="*/ 3330334 h 333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07" h="3330334">
                  <a:moveTo>
                    <a:pt x="0" y="0"/>
                  </a:moveTo>
                  <a:lnTo>
                    <a:pt x="0" y="3330334"/>
                  </a:lnTo>
                </a:path>
              </a:pathLst>
            </a:custGeom>
            <a:ln w="172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44A4FB-7A0C-4FC1-B65F-4A69C9AABA57}"/>
                </a:ext>
              </a:extLst>
            </p:cNvPr>
            <p:cNvSpPr txBox="1"/>
            <p:nvPr/>
          </p:nvSpPr>
          <p:spPr>
            <a:xfrm>
              <a:off x="4541771" y="514574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Cool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6B26E9-55ED-42D0-A5D7-2F1437AF8D68}"/>
                </a:ext>
              </a:extLst>
            </p:cNvPr>
            <p:cNvSpPr txBox="1"/>
            <p:nvPr/>
          </p:nvSpPr>
          <p:spPr>
            <a:xfrm>
              <a:off x="5727375" y="514574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Neutral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7AC83BC-5D7E-4BED-971F-31FC33310417}"/>
                </a:ext>
              </a:extLst>
            </p:cNvPr>
            <p:cNvSpPr/>
            <p:nvPr/>
          </p:nvSpPr>
          <p:spPr>
            <a:xfrm>
              <a:off x="5789226" y="3196763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0569119-E0F6-448B-A70F-DCA85372EDB8}"/>
                </a:ext>
              </a:extLst>
            </p:cNvPr>
            <p:cNvSpPr/>
            <p:nvPr/>
          </p:nvSpPr>
          <p:spPr>
            <a:xfrm>
              <a:off x="5789226" y="2868250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B68F8B8-7B3C-4B66-997C-D2AB1960876E}"/>
                </a:ext>
              </a:extLst>
            </p:cNvPr>
            <p:cNvSpPr/>
            <p:nvPr/>
          </p:nvSpPr>
          <p:spPr>
            <a:xfrm>
              <a:off x="5789226" y="246209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572F9-91D6-453D-944C-4269C24F0C9C}"/>
                </a:ext>
              </a:extLst>
            </p:cNvPr>
            <p:cNvSpPr/>
            <p:nvPr/>
          </p:nvSpPr>
          <p:spPr>
            <a:xfrm>
              <a:off x="5789226" y="203523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E5A9F6-002A-4D0F-82B8-B91D03442746}"/>
                </a:ext>
              </a:extLst>
            </p:cNvPr>
            <p:cNvSpPr/>
            <p:nvPr/>
          </p:nvSpPr>
          <p:spPr>
            <a:xfrm>
              <a:off x="5789226" y="1513825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34C256E-858C-4436-8722-060F31DE904C}"/>
                </a:ext>
              </a:extLst>
            </p:cNvPr>
            <p:cNvSpPr txBox="1"/>
            <p:nvPr/>
          </p:nvSpPr>
          <p:spPr>
            <a:xfrm>
              <a:off x="3078540" y="5145746"/>
              <a:ext cx="921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cold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8C74F69-7816-4937-A3E1-119781F58934}"/>
                </a:ext>
              </a:extLst>
            </p:cNvPr>
            <p:cNvSpPr txBox="1"/>
            <p:nvPr/>
          </p:nvSpPr>
          <p:spPr>
            <a:xfrm>
              <a:off x="7163877" y="5145746"/>
              <a:ext cx="655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Warm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3255E6B-203B-4B80-828C-F1B8E642D9C6}"/>
                </a:ext>
              </a:extLst>
            </p:cNvPr>
            <p:cNvSpPr txBox="1"/>
            <p:nvPr/>
          </p:nvSpPr>
          <p:spPr>
            <a:xfrm>
              <a:off x="8398182" y="5145746"/>
              <a:ext cx="84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hot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94" name="Graphic 58">
              <a:extLst>
                <a:ext uri="{FF2B5EF4-FFF2-40B4-BE49-F238E27FC236}">
                  <a16:creationId xmlns:a16="http://schemas.microsoft.com/office/drawing/2014/main" id="{B8F2F487-C3B1-4401-9A80-4159AB1C84F0}"/>
                </a:ext>
              </a:extLst>
            </p:cNvPr>
            <p:cNvGrpSpPr/>
            <p:nvPr/>
          </p:nvGrpSpPr>
          <p:grpSpPr>
            <a:xfrm>
              <a:off x="3391285" y="2182351"/>
              <a:ext cx="5427718" cy="2899565"/>
              <a:chOff x="3391285" y="2182351"/>
              <a:chExt cx="5427718" cy="2899565"/>
            </a:xfrm>
            <a:no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41E968A-DFD4-40B5-98C7-60C451E6E7AE}"/>
                  </a:ext>
                </a:extLst>
              </p:cNvPr>
              <p:cNvSpPr/>
              <p:nvPr/>
            </p:nvSpPr>
            <p:spPr>
              <a:xfrm>
                <a:off x="3391285" y="5041887"/>
                <a:ext cx="19324" cy="28641"/>
              </a:xfrm>
              <a:custGeom>
                <a:avLst/>
                <a:gdLst>
                  <a:gd name="connsiteX0" fmla="*/ 0 w 19324"/>
                  <a:gd name="connsiteY0" fmla="*/ 28641 h 28641"/>
                  <a:gd name="connsiteX1" fmla="*/ 19324 w 19324"/>
                  <a:gd name="connsiteY1" fmla="*/ 0 h 2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24" h="28641">
                    <a:moveTo>
                      <a:pt x="0" y="28641"/>
                    </a:moveTo>
                    <a:cubicBezTo>
                      <a:pt x="6556" y="18979"/>
                      <a:pt x="12768" y="9662"/>
                      <a:pt x="19324" y="0"/>
                    </a:cubicBezTo>
                  </a:path>
                </a:pathLst>
              </a:custGeom>
              <a:noFill/>
              <a:ln w="34508" cap="flat">
                <a:solidFill>
                  <a:srgbClr val="7271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27617CC-AF88-4DBE-B4B1-6E072A1A19FB}"/>
                  </a:ext>
                </a:extLst>
              </p:cNvPr>
              <p:cNvSpPr/>
              <p:nvPr/>
            </p:nvSpPr>
            <p:spPr>
              <a:xfrm>
                <a:off x="3449258" y="2182351"/>
                <a:ext cx="5317983" cy="2854015"/>
              </a:xfrm>
              <a:custGeom>
                <a:avLst/>
                <a:gdLst>
                  <a:gd name="connsiteX0" fmla="*/ 0 w 5317983"/>
                  <a:gd name="connsiteY0" fmla="*/ 2801909 h 2854015"/>
                  <a:gd name="connsiteX1" fmla="*/ 1830289 w 5317983"/>
                  <a:gd name="connsiteY1" fmla="*/ 98234 h 2854015"/>
                  <a:gd name="connsiteX2" fmla="*/ 1926221 w 5317983"/>
                  <a:gd name="connsiteY2" fmla="*/ 20592 h 2854015"/>
                  <a:gd name="connsiteX3" fmla="*/ 2019737 w 5317983"/>
                  <a:gd name="connsiteY3" fmla="*/ 577 h 2854015"/>
                  <a:gd name="connsiteX4" fmla="*/ 2123605 w 5317983"/>
                  <a:gd name="connsiteY4" fmla="*/ 52684 h 2854015"/>
                  <a:gd name="connsiteX5" fmla="*/ 5317984 w 5317983"/>
                  <a:gd name="connsiteY5" fmla="*/ 2854016 h 285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17983" h="2854015">
                    <a:moveTo>
                      <a:pt x="0" y="2801909"/>
                    </a:moveTo>
                    <a:cubicBezTo>
                      <a:pt x="1026604" y="1274600"/>
                      <a:pt x="1775767" y="167939"/>
                      <a:pt x="1830289" y="98234"/>
                    </a:cubicBezTo>
                    <a:cubicBezTo>
                      <a:pt x="1870663" y="46817"/>
                      <a:pt x="1926221" y="20592"/>
                      <a:pt x="1926221" y="20592"/>
                    </a:cubicBezTo>
                    <a:cubicBezTo>
                      <a:pt x="1943129" y="12655"/>
                      <a:pt x="1977982" y="-3219"/>
                      <a:pt x="2019737" y="577"/>
                    </a:cubicBezTo>
                    <a:cubicBezTo>
                      <a:pt x="2074949" y="5753"/>
                      <a:pt x="2113253" y="43022"/>
                      <a:pt x="2123605" y="52684"/>
                    </a:cubicBezTo>
                    <a:cubicBezTo>
                      <a:pt x="2190895" y="115488"/>
                      <a:pt x="3478723" y="1243198"/>
                      <a:pt x="5317984" y="2854016"/>
                    </a:cubicBezTo>
                  </a:path>
                </a:pathLst>
              </a:custGeom>
              <a:noFill/>
              <a:ln w="34508" cap="flat">
                <a:solidFill>
                  <a:srgbClr val="FF0000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C5ECB8-E74E-4D2B-8F2D-A76D74523E04}"/>
                  </a:ext>
                </a:extLst>
              </p:cNvPr>
              <p:cNvSpPr/>
              <p:nvPr/>
            </p:nvSpPr>
            <p:spPr>
              <a:xfrm>
                <a:off x="8793123" y="5059141"/>
                <a:ext cx="25880" cy="22775"/>
              </a:xfrm>
              <a:custGeom>
                <a:avLst/>
                <a:gdLst>
                  <a:gd name="connsiteX0" fmla="*/ 0 w 25880"/>
                  <a:gd name="connsiteY0" fmla="*/ 0 h 22775"/>
                  <a:gd name="connsiteX1" fmla="*/ 25881 w 25880"/>
                  <a:gd name="connsiteY1" fmla="*/ 22775 h 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80" h="22775">
                    <a:moveTo>
                      <a:pt x="0" y="0"/>
                    </a:moveTo>
                    <a:cubicBezTo>
                      <a:pt x="8627" y="7592"/>
                      <a:pt x="17254" y="15183"/>
                      <a:pt x="25881" y="22775"/>
                    </a:cubicBezTo>
                  </a:path>
                </a:pathLst>
              </a:custGeom>
              <a:noFill/>
              <a:ln w="34508" cap="flat">
                <a:solidFill>
                  <a:srgbClr val="7271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197F758-137C-48A7-977E-5D24898D82B7}"/>
                </a:ext>
              </a:extLst>
            </p:cNvPr>
            <p:cNvSpPr/>
            <p:nvPr/>
          </p:nvSpPr>
          <p:spPr>
            <a:xfrm>
              <a:off x="3384728" y="2602093"/>
              <a:ext cx="5458085" cy="2479823"/>
            </a:xfrm>
            <a:custGeom>
              <a:avLst/>
              <a:gdLst>
                <a:gd name="connsiteX0" fmla="*/ 0 w 5458085"/>
                <a:gd name="connsiteY0" fmla="*/ 2471887 h 2479823"/>
                <a:gd name="connsiteX1" fmla="*/ 2590149 w 5458085"/>
                <a:gd name="connsiteY1" fmla="*/ 60836 h 2479823"/>
                <a:gd name="connsiteX2" fmla="*/ 2717137 w 5458085"/>
                <a:gd name="connsiteY2" fmla="*/ 103 h 2479823"/>
                <a:gd name="connsiteX3" fmla="*/ 2853788 w 5458085"/>
                <a:gd name="connsiteY3" fmla="*/ 55315 h 2479823"/>
                <a:gd name="connsiteX4" fmla="*/ 5458086 w 5458085"/>
                <a:gd name="connsiteY4" fmla="*/ 2479823 h 24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8085" h="2479823">
                  <a:moveTo>
                    <a:pt x="0" y="2471887"/>
                  </a:moveTo>
                  <a:cubicBezTo>
                    <a:pt x="1445183" y="1124363"/>
                    <a:pt x="2498704" y="145380"/>
                    <a:pt x="2590149" y="60836"/>
                  </a:cubicBezTo>
                  <a:cubicBezTo>
                    <a:pt x="2608438" y="43928"/>
                    <a:pt x="2654333" y="2519"/>
                    <a:pt x="2717137" y="103"/>
                  </a:cubicBezTo>
                  <a:cubicBezTo>
                    <a:pt x="2782357" y="-2313"/>
                    <a:pt x="2833429" y="38406"/>
                    <a:pt x="2853788" y="55315"/>
                  </a:cubicBezTo>
                  <a:cubicBezTo>
                    <a:pt x="2955586" y="139169"/>
                    <a:pt x="4015663" y="1125743"/>
                    <a:pt x="5458086" y="2479823"/>
                  </a:cubicBezTo>
                </a:path>
              </a:pathLst>
            </a:custGeom>
            <a:noFill/>
            <a:ln w="34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DE69008-18D8-495B-8294-6A274766B6C1}"/>
                </a:ext>
              </a:extLst>
            </p:cNvPr>
            <p:cNvSpPr/>
            <p:nvPr/>
          </p:nvSpPr>
          <p:spPr>
            <a:xfrm>
              <a:off x="3384728" y="1944592"/>
              <a:ext cx="5448768" cy="3137324"/>
            </a:xfrm>
            <a:custGeom>
              <a:avLst/>
              <a:gdLst>
                <a:gd name="connsiteX0" fmla="*/ 0 w 5448768"/>
                <a:gd name="connsiteY0" fmla="*/ 3137324 h 3137324"/>
                <a:gd name="connsiteX1" fmla="*/ 3184717 w 5448768"/>
                <a:gd name="connsiteY1" fmla="*/ 110658 h 3137324"/>
                <a:gd name="connsiteX2" fmla="*/ 3366918 w 5448768"/>
                <a:gd name="connsiteY2" fmla="*/ 233 h 3137324"/>
                <a:gd name="connsiteX3" fmla="*/ 3530139 w 5448768"/>
                <a:gd name="connsiteY3" fmla="*/ 124806 h 3137324"/>
                <a:gd name="connsiteX4" fmla="*/ 5448768 w 5448768"/>
                <a:gd name="connsiteY4" fmla="*/ 3129043 h 313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8768" h="3137324">
                  <a:moveTo>
                    <a:pt x="0" y="3137324"/>
                  </a:moveTo>
                  <a:cubicBezTo>
                    <a:pt x="1803028" y="1451970"/>
                    <a:pt x="3047376" y="276639"/>
                    <a:pt x="3184717" y="110658"/>
                  </a:cubicBezTo>
                  <a:cubicBezTo>
                    <a:pt x="3202661" y="88918"/>
                    <a:pt x="3275817" y="-5288"/>
                    <a:pt x="3366918" y="233"/>
                  </a:cubicBezTo>
                  <a:cubicBezTo>
                    <a:pt x="3449046" y="5064"/>
                    <a:pt x="3505984" y="88918"/>
                    <a:pt x="3530139" y="124806"/>
                  </a:cubicBezTo>
                  <a:cubicBezTo>
                    <a:pt x="3647811" y="301830"/>
                    <a:pt x="4410431" y="1493725"/>
                    <a:pt x="5448768" y="3129043"/>
                  </a:cubicBezTo>
                </a:path>
              </a:pathLst>
            </a:custGeom>
            <a:noFill/>
            <a:ln w="34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03C40F-2C71-4DA9-BE89-44BD328D17C1}"/>
                </a:ext>
              </a:extLst>
            </p:cNvPr>
            <p:cNvSpPr txBox="1"/>
            <p:nvPr/>
          </p:nvSpPr>
          <p:spPr>
            <a:xfrm>
              <a:off x="1831532" y="3108420"/>
              <a:ext cx="149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Just 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87189E-9523-4E05-8C8B-850FACBBDC33}"/>
                </a:ext>
              </a:extLst>
            </p:cNvPr>
            <p:cNvSpPr txBox="1"/>
            <p:nvPr/>
          </p:nvSpPr>
          <p:spPr>
            <a:xfrm>
              <a:off x="2147618" y="2421430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8E0F291-F184-43C4-A4A4-2AF4BB7B7867}"/>
                </a:ext>
              </a:extLst>
            </p:cNvPr>
            <p:cNvSpPr txBox="1"/>
            <p:nvPr/>
          </p:nvSpPr>
          <p:spPr>
            <a:xfrm>
              <a:off x="1729396" y="1578231"/>
              <a:ext cx="1527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C1E7555-C4D9-4590-BB8E-9A6E26BAF538}"/>
                </a:ext>
              </a:extLst>
            </p:cNvPr>
            <p:cNvSpPr/>
            <p:nvPr/>
          </p:nvSpPr>
          <p:spPr>
            <a:xfrm>
              <a:off x="3025053" y="4118117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D079E4-B883-45B4-BE11-7BE3853652DA}"/>
                </a:ext>
              </a:extLst>
            </p:cNvPr>
            <p:cNvSpPr txBox="1"/>
            <p:nvPr/>
          </p:nvSpPr>
          <p:spPr>
            <a:xfrm>
              <a:off x="1980612" y="4066524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7BDDD04-973D-4F70-9BA9-6CAB08863C74}"/>
                </a:ext>
              </a:extLst>
            </p:cNvPr>
            <p:cNvSpPr/>
            <p:nvPr/>
          </p:nvSpPr>
          <p:spPr>
            <a:xfrm>
              <a:off x="3025053" y="5096410"/>
              <a:ext cx="370957" cy="221194"/>
            </a:xfrm>
            <a:custGeom>
              <a:avLst/>
              <a:gdLst>
                <a:gd name="connsiteX0" fmla="*/ 0 w 370957"/>
                <a:gd name="connsiteY0" fmla="*/ 0 h 221194"/>
                <a:gd name="connsiteX1" fmla="*/ 370958 w 370957"/>
                <a:gd name="connsiteY1" fmla="*/ 0 h 221194"/>
                <a:gd name="connsiteX2" fmla="*/ 370958 w 370957"/>
                <a:gd name="connsiteY2" fmla="*/ 221194 h 221194"/>
                <a:gd name="connsiteX3" fmla="*/ 0 w 370957"/>
                <a:gd name="connsiteY3" fmla="*/ 221194 h 22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57" h="221194">
                  <a:moveTo>
                    <a:pt x="0" y="0"/>
                  </a:moveTo>
                  <a:lnTo>
                    <a:pt x="370958" y="0"/>
                  </a:lnTo>
                  <a:lnTo>
                    <a:pt x="370958" y="221194"/>
                  </a:lnTo>
                  <a:lnTo>
                    <a:pt x="0" y="221194"/>
                  </a:lnTo>
                  <a:close/>
                </a:path>
              </a:pathLst>
            </a:custGeom>
            <a:noFill/>
            <a:ln w="34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B769791-E63F-405E-8689-939BF3588DD1}"/>
                </a:ext>
              </a:extLst>
            </p:cNvPr>
            <p:cNvSpPr txBox="1"/>
            <p:nvPr/>
          </p:nvSpPr>
          <p:spPr>
            <a:xfrm>
              <a:off x="1663919" y="4913400"/>
              <a:ext cx="1726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Very 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BFDADD-6833-4C44-B3AA-A1C8BCC049C4}"/>
                </a:ext>
              </a:extLst>
            </p:cNvPr>
            <p:cNvSpPr/>
            <p:nvPr/>
          </p:nvSpPr>
          <p:spPr>
            <a:xfrm>
              <a:off x="3344594" y="423233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43EE2B-B786-49F4-8B2A-70EF7177A8B3}"/>
                </a:ext>
              </a:extLst>
            </p:cNvPr>
            <p:cNvSpPr/>
            <p:nvPr/>
          </p:nvSpPr>
          <p:spPr>
            <a:xfrm>
              <a:off x="3344594" y="3273291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08B1AC-07A8-4C33-9B2C-463D6A3DD030}"/>
                </a:ext>
              </a:extLst>
            </p:cNvPr>
            <p:cNvSpPr/>
            <p:nvPr/>
          </p:nvSpPr>
          <p:spPr>
            <a:xfrm>
              <a:off x="3344594" y="2569414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AD20F3-9808-BF3C-5833-A5EDAFDFFF76}"/>
                </a:ext>
              </a:extLst>
            </p:cNvPr>
            <p:cNvSpPr txBox="1"/>
            <p:nvPr/>
          </p:nvSpPr>
          <p:spPr>
            <a:xfrm>
              <a:off x="1625026" y="3389806"/>
              <a:ext cx="169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Just uncomfortable</a:t>
              </a:r>
              <a:endParaRPr lang="en-US" sz="1400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30CAC0-7DA8-4F04-A67E-4B3434BA059F}"/>
                </a:ext>
              </a:extLst>
            </p:cNvPr>
            <p:cNvSpPr txBox="1"/>
            <p:nvPr/>
          </p:nvSpPr>
          <p:spPr>
            <a:xfrm>
              <a:off x="3429954" y="2400070"/>
              <a:ext cx="1282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</a:t>
              </a:r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arm overall 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DC4BEF0-1154-40F8-9B2B-A6DAF738D0EC}"/>
                </a:ext>
              </a:extLst>
            </p:cNvPr>
            <p:cNvCxnSpPr/>
            <p:nvPr/>
          </p:nvCxnSpPr>
          <p:spPr>
            <a:xfrm>
              <a:off x="4716188" y="2553960"/>
              <a:ext cx="208716" cy="20871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6F2FC40-C4A0-4A15-84F0-CCCF8D474CCE}"/>
                </a:ext>
              </a:extLst>
            </p:cNvPr>
            <p:cNvCxnSpPr/>
            <p:nvPr/>
          </p:nvCxnSpPr>
          <p:spPr>
            <a:xfrm flipH="1">
              <a:off x="4613446" y="2553960"/>
              <a:ext cx="10274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C0F6160-043F-4964-988A-6224DD405AB4}"/>
                </a:ext>
              </a:extLst>
            </p:cNvPr>
            <p:cNvGrpSpPr/>
            <p:nvPr/>
          </p:nvGrpSpPr>
          <p:grpSpPr>
            <a:xfrm flipH="1">
              <a:off x="6230005" y="2393377"/>
              <a:ext cx="1468818" cy="369299"/>
              <a:chOff x="5240278" y="2393377"/>
              <a:chExt cx="1468818" cy="369299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C0FAA41-72B9-47DB-98F1-AFE3617F0516}"/>
                  </a:ext>
                </a:extLst>
              </p:cNvPr>
              <p:cNvCxnSpPr/>
              <p:nvPr/>
            </p:nvCxnSpPr>
            <p:spPr>
              <a:xfrm>
                <a:off x="5343020" y="2553960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D544ADB-E755-45A0-869E-AF39B3B2D95A}"/>
                  </a:ext>
                </a:extLst>
              </p:cNvPr>
              <p:cNvCxnSpPr/>
              <p:nvPr/>
            </p:nvCxnSpPr>
            <p:spPr>
              <a:xfrm flipH="1">
                <a:off x="5240278" y="2553960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D70E47F-0B8B-0CB2-0B25-907D6428EA9D}"/>
                  </a:ext>
                </a:extLst>
              </p:cNvPr>
              <p:cNvCxnSpPr/>
              <p:nvPr/>
            </p:nvCxnSpPr>
            <p:spPr>
              <a:xfrm>
                <a:off x="6500380" y="2393377"/>
                <a:ext cx="208716" cy="20871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BC094E7-DB50-E2F2-A0C5-8B943F4C7EEA}"/>
                  </a:ext>
                </a:extLst>
              </p:cNvPr>
              <p:cNvCxnSpPr/>
              <p:nvPr/>
            </p:nvCxnSpPr>
            <p:spPr>
              <a:xfrm flipH="1">
                <a:off x="6397638" y="2393377"/>
                <a:ext cx="10274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C926362-5FFB-CBDF-A3E4-3DCEC600CE7D}"/>
                </a:ext>
              </a:extLst>
            </p:cNvPr>
            <p:cNvSpPr/>
            <p:nvPr/>
          </p:nvSpPr>
          <p:spPr>
            <a:xfrm>
              <a:off x="3344594" y="3553573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59B6CC6-3129-C89B-BF37-EBF65A35EAFC}"/>
                </a:ext>
              </a:extLst>
            </p:cNvPr>
            <p:cNvSpPr/>
            <p:nvPr/>
          </p:nvSpPr>
          <p:spPr>
            <a:xfrm>
              <a:off x="3344594" y="5075083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68A031E-707E-F336-4D85-3473BD50F35F}"/>
                </a:ext>
              </a:extLst>
            </p:cNvPr>
            <p:cNvSpPr/>
            <p:nvPr/>
          </p:nvSpPr>
          <p:spPr>
            <a:xfrm rot="16200000">
              <a:off x="3398165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625FE6F-3E92-A0D0-190C-6B47CD7AB223}"/>
                </a:ext>
              </a:extLst>
            </p:cNvPr>
            <p:cNvSpPr/>
            <p:nvPr/>
          </p:nvSpPr>
          <p:spPr>
            <a:xfrm rot="16200000">
              <a:off x="480861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2EC6B5-3A26-E03F-61D4-B6A9C0C3AECE}"/>
                </a:ext>
              </a:extLst>
            </p:cNvPr>
            <p:cNvSpPr/>
            <p:nvPr/>
          </p:nvSpPr>
          <p:spPr>
            <a:xfrm rot="16200000">
              <a:off x="611204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5C8426F-28E5-7C3E-F183-3C6D553CB244}"/>
                </a:ext>
              </a:extLst>
            </p:cNvPr>
            <p:cNvSpPr/>
            <p:nvPr/>
          </p:nvSpPr>
          <p:spPr>
            <a:xfrm rot="16200000">
              <a:off x="7481888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F40601-4877-ABC9-DB37-5059DA9FD389}"/>
                </a:ext>
              </a:extLst>
            </p:cNvPr>
            <p:cNvSpPr/>
            <p:nvPr/>
          </p:nvSpPr>
          <p:spPr>
            <a:xfrm rot="16200000">
              <a:off x="8814344" y="5105508"/>
              <a:ext cx="54177" cy="34507"/>
            </a:xfrm>
            <a:custGeom>
              <a:avLst/>
              <a:gdLst>
                <a:gd name="connsiteX0" fmla="*/ 0 w 54177"/>
                <a:gd name="connsiteY0" fmla="*/ 0 h 34507"/>
                <a:gd name="connsiteX1" fmla="*/ 54177 w 54177"/>
                <a:gd name="connsiteY1" fmla="*/ 0 h 3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7" h="34507">
                  <a:moveTo>
                    <a:pt x="0" y="0"/>
                  </a:moveTo>
                  <a:lnTo>
                    <a:pt x="54177" y="0"/>
                  </a:lnTo>
                </a:path>
              </a:pathLst>
            </a:custGeom>
            <a:ln w="112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CCADD1-6537-DDF2-7414-EDD06EAAC5B5}"/>
                </a:ext>
              </a:extLst>
            </p:cNvPr>
            <p:cNvSpPr txBox="1"/>
            <p:nvPr/>
          </p:nvSpPr>
          <p:spPr>
            <a:xfrm>
              <a:off x="6544017" y="2239487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Basic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1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031984-1BB4-884D-85F7-178A5D65AB36}"/>
              </a:ext>
            </a:extLst>
          </p:cNvPr>
          <p:cNvGrpSpPr/>
          <p:nvPr/>
        </p:nvGrpSpPr>
        <p:grpSpPr>
          <a:xfrm>
            <a:off x="1" y="0"/>
            <a:ext cx="12068628" cy="6858000"/>
            <a:chOff x="1" y="0"/>
            <a:chExt cx="12068628" cy="6858000"/>
          </a:xfrm>
        </p:grpSpPr>
        <p:pic>
          <p:nvPicPr>
            <p:cNvPr id="13" name="Picture 12" descr="A cartoon of a person with a headset and a computer&#10;&#10;Description automatically generated">
              <a:extLst>
                <a:ext uri="{FF2B5EF4-FFF2-40B4-BE49-F238E27FC236}">
                  <a16:creationId xmlns:a16="http://schemas.microsoft.com/office/drawing/2014/main" id="{115DE412-7128-0896-CD37-68A48ECB5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6" t="1" r="18822" b="-2"/>
            <a:stretch/>
          </p:blipFill>
          <p:spPr>
            <a:xfrm>
              <a:off x="8335543" y="1514922"/>
              <a:ext cx="3355714" cy="4956632"/>
            </a:xfrm>
            <a:prstGeom prst="rect">
              <a:avLst/>
            </a:prstGeom>
          </p:spPr>
        </p:pic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EA943E65-159B-5488-B084-9AA328A0DB36}"/>
                </a:ext>
              </a:extLst>
            </p:cNvPr>
            <p:cNvSpPr/>
            <p:nvPr/>
          </p:nvSpPr>
          <p:spPr>
            <a:xfrm>
              <a:off x="9894359" y="1990267"/>
              <a:ext cx="2046507" cy="1052287"/>
            </a:xfrm>
            <a:prstGeom prst="wedgeRoundRectCallout">
              <a:avLst>
                <a:gd name="adj1" fmla="val -73383"/>
                <a:gd name="adj2" fmla="val 69733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I feel cold but my hands are warm. </a:t>
              </a:r>
              <a:endPara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Aldhabi" panose="020B0604020202020204" pitchFamily="2" charset="-78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5FC4127-F548-1579-E1AB-13A099D9378F}"/>
                </a:ext>
              </a:extLst>
            </p:cNvPr>
            <p:cNvSpPr/>
            <p:nvPr/>
          </p:nvSpPr>
          <p:spPr>
            <a:xfrm>
              <a:off x="1" y="0"/>
              <a:ext cx="7836324" cy="6858000"/>
            </a:xfrm>
            <a:prstGeom prst="roundRect">
              <a:avLst>
                <a:gd name="adj" fmla="val 0"/>
              </a:avLst>
            </a:prstGeom>
            <a:solidFill>
              <a:srgbClr val="FEF7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artoon of a person with her hands in her mouth&#10;&#10;Description automatically generated">
              <a:extLst>
                <a:ext uri="{FF2B5EF4-FFF2-40B4-BE49-F238E27FC236}">
                  <a16:creationId xmlns:a16="http://schemas.microsoft.com/office/drawing/2014/main" id="{906D7355-03E4-3175-2539-9053C2D36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2" t="1" r="26192" b="-2"/>
            <a:stretch/>
          </p:blipFill>
          <p:spPr>
            <a:xfrm>
              <a:off x="500743" y="1514922"/>
              <a:ext cx="3178628" cy="4956632"/>
            </a:xfrm>
            <a:prstGeom prst="rect">
              <a:avLst/>
            </a:prstGeom>
          </p:spPr>
        </p:pic>
        <p:pic>
          <p:nvPicPr>
            <p:cNvPr id="7" name="Picture 6" descr="A cartoon of a person holding a computer and pointing up&#10;&#10;Description automatically generated">
              <a:extLst>
                <a:ext uri="{FF2B5EF4-FFF2-40B4-BE49-F238E27FC236}">
                  <a16:creationId xmlns:a16="http://schemas.microsoft.com/office/drawing/2014/main" id="{71C2FE3A-7B40-9BB4-32B5-853C3AE42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r="23789"/>
            <a:stretch/>
          </p:blipFill>
          <p:spPr>
            <a:xfrm>
              <a:off x="4027116" y="1514922"/>
              <a:ext cx="3208838" cy="4956632"/>
            </a:xfrm>
            <a:prstGeom prst="rect">
              <a:avLst/>
            </a:prstGeom>
          </p:spPr>
        </p:pic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10B6F81A-F549-562A-7FB2-C7ABF4467467}"/>
                </a:ext>
              </a:extLst>
            </p:cNvPr>
            <p:cNvSpPr/>
            <p:nvPr/>
          </p:nvSpPr>
          <p:spPr>
            <a:xfrm>
              <a:off x="2532751" y="2901038"/>
              <a:ext cx="2046507" cy="732972"/>
            </a:xfrm>
            <a:prstGeom prst="wedgeRoundRectCallout">
              <a:avLst>
                <a:gd name="adj1" fmla="val -60617"/>
                <a:gd name="adj2" fmla="val 2659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My hands are too cold!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17457E-2E9D-62D5-0496-948487901738}"/>
                </a:ext>
              </a:extLst>
            </p:cNvPr>
            <p:cNvSpPr/>
            <p:nvPr/>
          </p:nvSpPr>
          <p:spPr>
            <a:xfrm>
              <a:off x="500743" y="923465"/>
              <a:ext cx="317862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Complainant 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4FD9F3-E283-EDAA-8867-10B54C9DD0BE}"/>
                </a:ext>
              </a:extLst>
            </p:cNvPr>
            <p:cNvSpPr/>
            <p:nvPr/>
          </p:nvSpPr>
          <p:spPr>
            <a:xfrm>
              <a:off x="4027116" y="903511"/>
              <a:ext cx="317862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Gradual model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B5B723EA-9F44-2326-F392-E43B9A85711D}"/>
                </a:ext>
              </a:extLst>
            </p:cNvPr>
            <p:cNvSpPr/>
            <p:nvPr/>
          </p:nvSpPr>
          <p:spPr>
            <a:xfrm>
              <a:off x="5739241" y="1623781"/>
              <a:ext cx="2200073" cy="732972"/>
            </a:xfrm>
            <a:prstGeom prst="wedgeRoundRectCallout">
              <a:avLst>
                <a:gd name="adj1" fmla="val -46078"/>
                <a:gd name="adj2" fmla="val 138303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ldhabi" panose="020B0604020202020204" pitchFamily="2" charset="-78"/>
                </a:rPr>
                <a:t>I am comfortable.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65275E-B27D-E77E-6E60-271F175E14BD}"/>
                </a:ext>
              </a:extLst>
            </p:cNvPr>
            <p:cNvSpPr/>
            <p:nvPr/>
          </p:nvSpPr>
          <p:spPr>
            <a:xfrm>
              <a:off x="1494971" y="205013"/>
              <a:ext cx="4670686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 opposite sensation model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959EA8-764B-F220-0BAA-846016B68A69}"/>
                </a:ext>
              </a:extLst>
            </p:cNvPr>
            <p:cNvSpPr/>
            <p:nvPr/>
          </p:nvSpPr>
          <p:spPr>
            <a:xfrm>
              <a:off x="7958171" y="205013"/>
              <a:ext cx="4110458" cy="4934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Opposite sensation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7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654DB-B582-64DA-D382-E498D0EFCD7D}"/>
              </a:ext>
            </a:extLst>
          </p:cNvPr>
          <p:cNvGrpSpPr/>
          <p:nvPr/>
        </p:nvGrpSpPr>
        <p:grpSpPr>
          <a:xfrm>
            <a:off x="713267" y="0"/>
            <a:ext cx="10765466" cy="6858000"/>
            <a:chOff x="713267" y="0"/>
            <a:chExt cx="10765466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6CA57B-EFFB-2316-81C5-9810C6D91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67" y="0"/>
              <a:ext cx="10765465" cy="685800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037626-A0D3-5DEF-F72F-32BCDE427073}"/>
                </a:ext>
              </a:extLst>
            </p:cNvPr>
            <p:cNvSpPr/>
            <p:nvPr/>
          </p:nvSpPr>
          <p:spPr>
            <a:xfrm>
              <a:off x="8220974" y="1331683"/>
              <a:ext cx="3203575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</a:t>
              </a:r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number of conditions  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6E83CCD-52A3-EB2D-1F74-189D1F004EFB}"/>
                </a:ext>
              </a:extLst>
            </p:cNvPr>
            <p:cNvSpPr/>
            <p:nvPr/>
          </p:nvSpPr>
          <p:spPr>
            <a:xfrm>
              <a:off x="8220975" y="1918705"/>
              <a:ext cx="3257758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/ Delate condition names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E5B6DD8-FACC-E733-3D39-27DB2A8BFADD}"/>
                </a:ext>
              </a:extLst>
            </p:cNvPr>
            <p:cNvSpPr/>
            <p:nvPr/>
          </p:nvSpPr>
          <p:spPr>
            <a:xfrm>
              <a:off x="9272270" y="3367367"/>
              <a:ext cx="1825462" cy="39599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conditions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A34DDD3-7281-7AB8-3212-F0B133F9FEFE}"/>
                </a:ext>
              </a:extLst>
            </p:cNvPr>
            <p:cNvSpPr/>
            <p:nvPr/>
          </p:nvSpPr>
          <p:spPr>
            <a:xfrm>
              <a:off x="2844800" y="6118304"/>
              <a:ext cx="6502400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 / File import / File export / Advanced settings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EAE322-225B-A056-F502-8400A624C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7488" y="1522713"/>
              <a:ext cx="383486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84A3DA-B401-B21F-30D6-B2AA25E8B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5000" y="2113569"/>
              <a:ext cx="1235974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19125-05C5-2E7A-55F7-305564F7C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092" y="3565363"/>
              <a:ext cx="452178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3B791A-9A5D-3A7C-3A01-77BBDBF3C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820352"/>
              <a:ext cx="0" cy="266874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46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85F97F-E372-1DCE-29E7-8D24BF7BDFDA}"/>
              </a:ext>
            </a:extLst>
          </p:cNvPr>
          <p:cNvGrpSpPr/>
          <p:nvPr/>
        </p:nvGrpSpPr>
        <p:grpSpPr>
          <a:xfrm>
            <a:off x="713267" y="0"/>
            <a:ext cx="10765465" cy="6858000"/>
            <a:chOff x="713267" y="0"/>
            <a:chExt cx="1076546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029B3B-9701-5A98-D96C-35F46D90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67" y="0"/>
              <a:ext cx="10765465" cy="6858000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CF5D3FB-96C9-2B43-272A-2C4FA532E520}"/>
                </a:ext>
              </a:extLst>
            </p:cNvPr>
            <p:cNvSpPr/>
            <p:nvPr/>
          </p:nvSpPr>
          <p:spPr>
            <a:xfrm>
              <a:off x="5963669" y="3360816"/>
              <a:ext cx="2418213" cy="395992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Time-series results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57AF88F-9748-8AA6-3520-BCB2836944F4}"/>
                </a:ext>
              </a:extLst>
            </p:cNvPr>
            <p:cNvSpPr/>
            <p:nvPr/>
          </p:nvSpPr>
          <p:spPr>
            <a:xfrm>
              <a:off x="9576702" y="3602481"/>
              <a:ext cx="1554848" cy="395992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manikin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D3ED0D2-300B-1E31-4283-C25F218F6A6F}"/>
                </a:ext>
              </a:extLst>
            </p:cNvPr>
            <p:cNvSpPr/>
            <p:nvPr/>
          </p:nvSpPr>
          <p:spPr>
            <a:xfrm>
              <a:off x="1413051" y="5480208"/>
              <a:ext cx="1927046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section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23116F-50E8-AC5D-69B5-D46C5628E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574" y="4923999"/>
              <a:ext cx="0" cy="525131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4D050B0-059A-F2F1-64D1-51167188F59A}"/>
                </a:ext>
              </a:extLst>
            </p:cNvPr>
            <p:cNvSpPr/>
            <p:nvPr/>
          </p:nvSpPr>
          <p:spPr>
            <a:xfrm>
              <a:off x="10466926" y="1357176"/>
              <a:ext cx="886874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CSV export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5F6438A-166A-2215-2F1A-8B3BCB06B63E}"/>
                </a:ext>
              </a:extLst>
            </p:cNvPr>
            <p:cNvSpPr/>
            <p:nvPr/>
          </p:nvSpPr>
          <p:spPr>
            <a:xfrm>
              <a:off x="3940057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9724CA-6454-1A27-F280-2AED600B7DB5}"/>
                </a:ext>
              </a:extLst>
            </p:cNvPr>
            <p:cNvSpPr/>
            <p:nvPr/>
          </p:nvSpPr>
          <p:spPr>
            <a:xfrm>
              <a:off x="5080873" y="1363599"/>
              <a:ext cx="2148707" cy="252537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 segment selector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F998E1-14B1-4991-EB7F-7DE2A83B30E0}"/>
                </a:ext>
              </a:extLst>
            </p:cNvPr>
            <p:cNvSpPr/>
            <p:nvPr/>
          </p:nvSpPr>
          <p:spPr>
            <a:xfrm>
              <a:off x="7269428" y="1363599"/>
              <a:ext cx="2148707" cy="252537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 item selector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10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DB876-35C8-3AD9-7949-07F6AD32A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38CF1-8855-4D57-96B6-5F7B60F5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3D437-83C2-A09D-8641-EC194326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2">
            <a:extLst>
              <a:ext uri="{FF2B5EF4-FFF2-40B4-BE49-F238E27FC236}">
                <a16:creationId xmlns:a16="http://schemas.microsoft.com/office/drawing/2014/main" id="{61A9A71C-8FD4-1BE6-1585-27B9937D2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6" b="6038"/>
          <a:stretch/>
        </p:blipFill>
        <p:spPr bwMode="auto">
          <a:xfrm>
            <a:off x="348729" y="1268038"/>
            <a:ext cx="6041349" cy="492893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1A4105C-B419-453C-757D-308EFE7DC5BE}"/>
              </a:ext>
            </a:extLst>
          </p:cNvPr>
          <p:cNvSpPr txBox="1"/>
          <p:nvPr/>
        </p:nvSpPr>
        <p:spPr>
          <a:xfrm>
            <a:off x="348729" y="605103"/>
            <a:ext cx="56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15B646-E3DB-D01C-56FA-8B70A0F6358E}"/>
              </a:ext>
            </a:extLst>
          </p:cNvPr>
          <p:cNvSpPr txBox="1"/>
          <p:nvPr/>
        </p:nvSpPr>
        <p:spPr>
          <a:xfrm>
            <a:off x="7770689" y="605103"/>
            <a:ext cx="56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6" name="角丸四角形 12">
            <a:extLst>
              <a:ext uri="{FF2B5EF4-FFF2-40B4-BE49-F238E27FC236}">
                <a16:creationId xmlns:a16="http://schemas.microsoft.com/office/drawing/2014/main" id="{AF8243A8-95A1-2DF7-725D-6947A91D3F95}"/>
              </a:ext>
            </a:extLst>
          </p:cNvPr>
          <p:cNvSpPr/>
          <p:nvPr/>
        </p:nvSpPr>
        <p:spPr>
          <a:xfrm>
            <a:off x="8056130" y="1287206"/>
            <a:ext cx="4206240" cy="73508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・ 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Body</a:t>
            </a:r>
            <a:r>
              <a: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(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height, sex, age, race,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・ 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Thermal environment (Air </a:t>
            </a:r>
            <a:r>
              <a:rPr kumimoji="0" lang="en-US" altLang="ja-JP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tye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正方形/長方形 6">
            <a:extLst>
              <a:ext uri="{FF2B5EF4-FFF2-40B4-BE49-F238E27FC236}">
                <a16:creationId xmlns:a16="http://schemas.microsoft.com/office/drawing/2014/main" id="{D9C39D73-1A2A-9C59-3252-80CF46545295}"/>
              </a:ext>
            </a:extLst>
          </p:cNvPr>
          <p:cNvSpPr/>
          <p:nvPr/>
        </p:nvSpPr>
        <p:spPr>
          <a:xfrm>
            <a:off x="8453243" y="4677362"/>
            <a:ext cx="3411916" cy="622414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ja-JP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Thermal</a:t>
            </a: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 comfort model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角丸四角形 107">
            <a:extLst>
              <a:ext uri="{FF2B5EF4-FFF2-40B4-BE49-F238E27FC236}">
                <a16:creationId xmlns:a16="http://schemas.microsoft.com/office/drawing/2014/main" id="{6B142690-B9D5-C28D-834A-CAA7E94C80A6}"/>
              </a:ext>
            </a:extLst>
          </p:cNvPr>
          <p:cNvSpPr/>
          <p:nvPr/>
        </p:nvSpPr>
        <p:spPr>
          <a:xfrm>
            <a:off x="7983353" y="5761848"/>
            <a:ext cx="4351726" cy="36586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Thermal sensation, Thermal comfort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角丸四角形 94">
            <a:extLst>
              <a:ext uri="{FF2B5EF4-FFF2-40B4-BE49-F238E27FC236}">
                <a16:creationId xmlns:a16="http://schemas.microsoft.com/office/drawing/2014/main" id="{5505CEA3-328F-1DFE-52DB-F8A50A6BED1D}"/>
              </a:ext>
            </a:extLst>
          </p:cNvPr>
          <p:cNvSpPr/>
          <p:nvPr/>
        </p:nvSpPr>
        <p:spPr>
          <a:xfrm>
            <a:off x="7983337" y="3891643"/>
            <a:ext cx="4351726" cy="36586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Skin </a:t>
            </a:r>
            <a:r>
              <a:rPr lang="en-US" altLang="ja-JP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temperature, Core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 </a:t>
            </a:r>
            <a:r>
              <a:rPr lang="en-US" altLang="ja-JP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temperature, etc.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0" name="正方形/長方形 19">
            <a:extLst>
              <a:ext uri="{FF2B5EF4-FFF2-40B4-BE49-F238E27FC236}">
                <a16:creationId xmlns:a16="http://schemas.microsoft.com/office/drawing/2014/main" id="{F1654D25-9000-06D5-34C4-BC3C290E7E37}"/>
              </a:ext>
            </a:extLst>
          </p:cNvPr>
          <p:cNvSpPr/>
          <p:nvPr/>
        </p:nvSpPr>
        <p:spPr>
          <a:xfrm>
            <a:off x="8453243" y="2859490"/>
            <a:ext cx="3411916" cy="622414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Thermal physiology</a:t>
            </a:r>
            <a:r>
              <a:rPr kumimoji="0" lang="ja-JP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model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1" name="円/楕円 11">
            <a:extLst>
              <a:ext uri="{FF2B5EF4-FFF2-40B4-BE49-F238E27FC236}">
                <a16:creationId xmlns:a16="http://schemas.microsoft.com/office/drawing/2014/main" id="{E362B8AB-08E0-50A4-65C8-FC047EA72781}"/>
              </a:ext>
            </a:extLst>
          </p:cNvPr>
          <p:cNvSpPr/>
          <p:nvPr/>
        </p:nvSpPr>
        <p:spPr>
          <a:xfrm>
            <a:off x="10110898" y="1966047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円/楕円 11">
            <a:extLst>
              <a:ext uri="{FF2B5EF4-FFF2-40B4-BE49-F238E27FC236}">
                <a16:creationId xmlns:a16="http://schemas.microsoft.com/office/drawing/2014/main" id="{FE946181-7C68-AC4B-9C09-3B515CE33F86}"/>
              </a:ext>
            </a:extLst>
          </p:cNvPr>
          <p:cNvSpPr/>
          <p:nvPr/>
        </p:nvSpPr>
        <p:spPr>
          <a:xfrm>
            <a:off x="10110898" y="2627573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3" name="円/楕円 11">
            <a:extLst>
              <a:ext uri="{FF2B5EF4-FFF2-40B4-BE49-F238E27FC236}">
                <a16:creationId xmlns:a16="http://schemas.microsoft.com/office/drawing/2014/main" id="{BB8D6244-7D3D-5A10-FA29-58508619CBEC}"/>
              </a:ext>
            </a:extLst>
          </p:cNvPr>
          <p:cNvSpPr/>
          <p:nvPr/>
        </p:nvSpPr>
        <p:spPr>
          <a:xfrm>
            <a:off x="10110898" y="3450790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円/楕円 11">
            <a:extLst>
              <a:ext uri="{FF2B5EF4-FFF2-40B4-BE49-F238E27FC236}">
                <a16:creationId xmlns:a16="http://schemas.microsoft.com/office/drawing/2014/main" id="{C8D6BD1F-379E-C9A4-78CD-6196877931F6}"/>
              </a:ext>
            </a:extLst>
          </p:cNvPr>
          <p:cNvSpPr/>
          <p:nvPr/>
        </p:nvSpPr>
        <p:spPr>
          <a:xfrm>
            <a:off x="10110898" y="3855963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5" name="円/楕円 11">
            <a:extLst>
              <a:ext uri="{FF2B5EF4-FFF2-40B4-BE49-F238E27FC236}">
                <a16:creationId xmlns:a16="http://schemas.microsoft.com/office/drawing/2014/main" id="{9302DA1B-D6F9-3E2B-D632-4300B8593ADC}"/>
              </a:ext>
            </a:extLst>
          </p:cNvPr>
          <p:cNvSpPr/>
          <p:nvPr/>
        </p:nvSpPr>
        <p:spPr>
          <a:xfrm>
            <a:off x="10110898" y="4212273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6" name="円/楕円 11">
            <a:extLst>
              <a:ext uri="{FF2B5EF4-FFF2-40B4-BE49-F238E27FC236}">
                <a16:creationId xmlns:a16="http://schemas.microsoft.com/office/drawing/2014/main" id="{C1BADF5B-B2E3-49FC-8A41-46E8A5E93FFE}"/>
              </a:ext>
            </a:extLst>
          </p:cNvPr>
          <p:cNvSpPr/>
          <p:nvPr/>
        </p:nvSpPr>
        <p:spPr>
          <a:xfrm>
            <a:off x="10110898" y="4617455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7" name="円/楕円 11">
            <a:extLst>
              <a:ext uri="{FF2B5EF4-FFF2-40B4-BE49-F238E27FC236}">
                <a16:creationId xmlns:a16="http://schemas.microsoft.com/office/drawing/2014/main" id="{5641E97F-C090-E53D-0EEC-D2F279B3C148}"/>
              </a:ext>
            </a:extLst>
          </p:cNvPr>
          <p:cNvSpPr/>
          <p:nvPr/>
        </p:nvSpPr>
        <p:spPr>
          <a:xfrm>
            <a:off x="10110898" y="5277080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円/楕円 11">
            <a:extLst>
              <a:ext uri="{FF2B5EF4-FFF2-40B4-BE49-F238E27FC236}">
                <a16:creationId xmlns:a16="http://schemas.microsoft.com/office/drawing/2014/main" id="{052F67D0-CC1B-2BD3-BC27-F188978721E5}"/>
              </a:ext>
            </a:extLst>
          </p:cNvPr>
          <p:cNvSpPr/>
          <p:nvPr/>
        </p:nvSpPr>
        <p:spPr>
          <a:xfrm>
            <a:off x="10110898" y="5698606"/>
            <a:ext cx="96603" cy="96603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9" name="直線矢印コネクタ 13">
            <a:extLst>
              <a:ext uri="{FF2B5EF4-FFF2-40B4-BE49-F238E27FC236}">
                <a16:creationId xmlns:a16="http://schemas.microsoft.com/office/drawing/2014/main" id="{41F0F45C-3C43-C3FD-FBA3-9BC61787DA02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10159200" y="2062650"/>
            <a:ext cx="0" cy="564923"/>
          </a:xfrm>
          <a:prstGeom prst="straightConnector1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ysDot"/>
            <a:tailEnd type="triangle"/>
          </a:ln>
          <a:effectLst/>
        </p:spPr>
      </p:cxnSp>
      <p:cxnSp>
        <p:nvCxnSpPr>
          <p:cNvPr id="50" name="直線矢印コネクタ 13">
            <a:extLst>
              <a:ext uri="{FF2B5EF4-FFF2-40B4-BE49-F238E27FC236}">
                <a16:creationId xmlns:a16="http://schemas.microsoft.com/office/drawing/2014/main" id="{AD3DAF22-9F03-25B2-2EF1-9E1441142219}"/>
              </a:ext>
            </a:extLst>
          </p:cNvPr>
          <p:cNvCxnSpPr>
            <a:cxnSpLocks/>
          </p:cNvCxnSpPr>
          <p:nvPr/>
        </p:nvCxnSpPr>
        <p:spPr>
          <a:xfrm>
            <a:off x="10159200" y="3557972"/>
            <a:ext cx="0" cy="297991"/>
          </a:xfrm>
          <a:prstGeom prst="straightConnector1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ysDot"/>
            <a:tailEnd type="triangle"/>
          </a:ln>
          <a:effectLst/>
        </p:spPr>
      </p:cxnSp>
      <p:cxnSp>
        <p:nvCxnSpPr>
          <p:cNvPr id="51" name="直線矢印コネクタ 13">
            <a:extLst>
              <a:ext uri="{FF2B5EF4-FFF2-40B4-BE49-F238E27FC236}">
                <a16:creationId xmlns:a16="http://schemas.microsoft.com/office/drawing/2014/main" id="{F26E5789-3D54-963A-2F11-19A2AC561063}"/>
              </a:ext>
            </a:extLst>
          </p:cNvPr>
          <p:cNvCxnSpPr>
            <a:cxnSpLocks/>
          </p:cNvCxnSpPr>
          <p:nvPr/>
        </p:nvCxnSpPr>
        <p:spPr>
          <a:xfrm>
            <a:off x="10159200" y="4298687"/>
            <a:ext cx="0" cy="297991"/>
          </a:xfrm>
          <a:prstGeom prst="straightConnector1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ysDot"/>
            <a:tailEnd type="triangle"/>
          </a:ln>
          <a:effectLst/>
        </p:spPr>
      </p:cxnSp>
      <p:cxnSp>
        <p:nvCxnSpPr>
          <p:cNvPr id="52" name="直線矢印コネクタ 13">
            <a:extLst>
              <a:ext uri="{FF2B5EF4-FFF2-40B4-BE49-F238E27FC236}">
                <a16:creationId xmlns:a16="http://schemas.microsoft.com/office/drawing/2014/main" id="{239C609F-F322-0C49-2827-A7BC4D6CD5D5}"/>
              </a:ext>
            </a:extLst>
          </p:cNvPr>
          <p:cNvCxnSpPr>
            <a:cxnSpLocks/>
          </p:cNvCxnSpPr>
          <p:nvPr/>
        </p:nvCxnSpPr>
        <p:spPr>
          <a:xfrm>
            <a:off x="10159200" y="5396471"/>
            <a:ext cx="0" cy="297991"/>
          </a:xfrm>
          <a:prstGeom prst="straightConnector1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ysDot"/>
            <a:tailEnd type="triangle"/>
          </a:ln>
          <a:effectLst/>
        </p:spPr>
      </p:cxnSp>
      <p:sp>
        <p:nvSpPr>
          <p:cNvPr id="53" name="テキスト ボックス 96">
            <a:extLst>
              <a:ext uri="{FF2B5EF4-FFF2-40B4-BE49-F238E27FC236}">
                <a16:creationId xmlns:a16="http://schemas.microsoft.com/office/drawing/2014/main" id="{7644BB96-EF33-9CE0-97FE-3761E399F476}"/>
              </a:ext>
            </a:extLst>
          </p:cNvPr>
          <p:cNvSpPr txBox="1"/>
          <p:nvPr/>
        </p:nvSpPr>
        <p:spPr>
          <a:xfrm>
            <a:off x="9324950" y="2002756"/>
            <a:ext cx="954879" cy="301976"/>
          </a:xfrm>
          <a:prstGeom prst="rect">
            <a:avLst/>
          </a:prstGeom>
          <a:noFill/>
          <a:ln w="25400" cap="rnd">
            <a:noFill/>
            <a:prstDash val="sysDot"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Input</a:t>
            </a:r>
          </a:p>
        </p:txBody>
      </p:sp>
      <p:sp>
        <p:nvSpPr>
          <p:cNvPr id="54" name="テキスト ボックス 96">
            <a:extLst>
              <a:ext uri="{FF2B5EF4-FFF2-40B4-BE49-F238E27FC236}">
                <a16:creationId xmlns:a16="http://schemas.microsoft.com/office/drawing/2014/main" id="{C0EBC46E-AA72-4710-EC1B-14A3091A839D}"/>
              </a:ext>
            </a:extLst>
          </p:cNvPr>
          <p:cNvSpPr txBox="1"/>
          <p:nvPr/>
        </p:nvSpPr>
        <p:spPr>
          <a:xfrm>
            <a:off x="10110898" y="3543408"/>
            <a:ext cx="954879" cy="301976"/>
          </a:xfrm>
          <a:prstGeom prst="rect">
            <a:avLst/>
          </a:prstGeom>
          <a:noFill/>
          <a:ln w="25400" cap="rnd">
            <a:noFill/>
            <a:prstDash val="sysDot"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Output</a:t>
            </a:r>
          </a:p>
        </p:txBody>
      </p:sp>
      <p:sp>
        <p:nvSpPr>
          <p:cNvPr id="55" name="テキスト ボックス 96">
            <a:extLst>
              <a:ext uri="{FF2B5EF4-FFF2-40B4-BE49-F238E27FC236}">
                <a16:creationId xmlns:a16="http://schemas.microsoft.com/office/drawing/2014/main" id="{0C275B09-5DC4-A3B3-1250-4DBE56570635}"/>
              </a:ext>
            </a:extLst>
          </p:cNvPr>
          <p:cNvSpPr txBox="1"/>
          <p:nvPr/>
        </p:nvSpPr>
        <p:spPr>
          <a:xfrm>
            <a:off x="9324950" y="4317150"/>
            <a:ext cx="954879" cy="301976"/>
          </a:xfrm>
          <a:prstGeom prst="rect">
            <a:avLst/>
          </a:prstGeom>
          <a:noFill/>
          <a:ln w="25400" cap="rnd">
            <a:noFill/>
            <a:prstDash val="sysDot"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Input</a:t>
            </a:r>
          </a:p>
        </p:txBody>
      </p:sp>
      <p:sp>
        <p:nvSpPr>
          <p:cNvPr id="56" name="テキスト ボックス 96">
            <a:extLst>
              <a:ext uri="{FF2B5EF4-FFF2-40B4-BE49-F238E27FC236}">
                <a16:creationId xmlns:a16="http://schemas.microsoft.com/office/drawing/2014/main" id="{0B3B65B1-EAAB-A440-94FF-0E4063697681}"/>
              </a:ext>
            </a:extLst>
          </p:cNvPr>
          <p:cNvSpPr txBox="1"/>
          <p:nvPr/>
        </p:nvSpPr>
        <p:spPr>
          <a:xfrm>
            <a:off x="10110898" y="5452423"/>
            <a:ext cx="954879" cy="301976"/>
          </a:xfrm>
          <a:prstGeom prst="rect">
            <a:avLst/>
          </a:prstGeom>
          <a:noFill/>
          <a:ln w="25400" cap="rnd">
            <a:noFill/>
            <a:prstDash val="sysDot"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Output</a:t>
            </a:r>
          </a:p>
        </p:txBody>
      </p:sp>
      <p:sp>
        <p:nvSpPr>
          <p:cNvPr id="5" name="角丸四角形 94">
            <a:extLst>
              <a:ext uri="{FF2B5EF4-FFF2-40B4-BE49-F238E27FC236}">
                <a16:creationId xmlns:a16="http://schemas.microsoft.com/office/drawing/2014/main" id="{D96D50CD-B1F7-73E5-59F0-13F8B05B2A92}"/>
              </a:ext>
            </a:extLst>
          </p:cNvPr>
          <p:cNvSpPr/>
          <p:nvPr/>
        </p:nvSpPr>
        <p:spPr>
          <a:xfrm>
            <a:off x="6146447" y="-896114"/>
            <a:ext cx="1624242" cy="49998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  <a:sym typeface="Arial"/>
              </a:rPr>
              <a:t>ABC model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25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CAF27-F16C-3336-BADD-F14619FB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D6A01-A247-09EC-8446-EC4BA389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77FA4-5252-F0C4-F7A6-ED989495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7065823-72FA-0549-D6AE-EC4DDCE0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AC6188-0BE0-5DD2-9F6A-9A83B9031620}"/>
              </a:ext>
            </a:extLst>
          </p:cNvPr>
          <p:cNvGrpSpPr/>
          <p:nvPr/>
        </p:nvGrpSpPr>
        <p:grpSpPr>
          <a:xfrm>
            <a:off x="2611524" y="1338697"/>
            <a:ext cx="8711796" cy="5174296"/>
            <a:chOff x="2611524" y="1338697"/>
            <a:chExt cx="8711796" cy="51742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E52C84-A0E8-4F05-725F-81DB39FA71CE}"/>
                </a:ext>
              </a:extLst>
            </p:cNvPr>
            <p:cNvSpPr/>
            <p:nvPr/>
          </p:nvSpPr>
          <p:spPr>
            <a:xfrm>
              <a:off x="2611524" y="6169104"/>
              <a:ext cx="6502400" cy="343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 import / File export</a:t>
              </a:r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C08A702-51AC-4ED5-71B4-5816D1BB691E}"/>
                </a:ext>
              </a:extLst>
            </p:cNvPr>
            <p:cNvSpPr/>
            <p:nvPr/>
          </p:nvSpPr>
          <p:spPr>
            <a:xfrm>
              <a:off x="10226603" y="1338697"/>
              <a:ext cx="1096717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CSV export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BE7FD6-17A8-17BC-5EE4-50B45E7ED187}"/>
                </a:ext>
              </a:extLst>
            </p:cNvPr>
            <p:cNvSpPr/>
            <p:nvPr/>
          </p:nvSpPr>
          <p:spPr>
            <a:xfrm>
              <a:off x="3940057" y="1788640"/>
              <a:ext cx="2023612" cy="2653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73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D53D72-080C-9B22-FA73-D7D2CC0A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B7B12-2AA1-24DB-F11F-8601294B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6CD75-C87D-4C9D-A2CC-C2D5C42A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8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7192-F85D-7BC4-16A9-BAF67567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7" y="0"/>
            <a:ext cx="10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7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39C2-A42D-1E5F-1CD5-086B949D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 web</a:t>
            </a:r>
          </a:p>
        </p:txBody>
      </p:sp>
      <p:pic>
        <p:nvPicPr>
          <p:cNvPr id="112" name="Picture 111" descr="A diagram of a computer model&#10;&#10;Description automatically generated">
            <a:extLst>
              <a:ext uri="{FF2B5EF4-FFF2-40B4-BE49-F238E27FC236}">
                <a16:creationId xmlns:a16="http://schemas.microsoft.com/office/drawing/2014/main" id="{A23743A5-24EB-EB52-085B-BE417A273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1"/>
          <a:stretch/>
        </p:blipFill>
        <p:spPr>
          <a:xfrm>
            <a:off x="2961563" y="1838738"/>
            <a:ext cx="5896015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6B15-39AA-170D-7D3C-608A3E72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EFC9EB-96B3-8239-B7AE-0F6BB308199A}"/>
              </a:ext>
            </a:extLst>
          </p:cNvPr>
          <p:cNvGrpSpPr/>
          <p:nvPr/>
        </p:nvGrpSpPr>
        <p:grpSpPr>
          <a:xfrm>
            <a:off x="249718" y="835934"/>
            <a:ext cx="11913634" cy="4352016"/>
            <a:chOff x="249718" y="835934"/>
            <a:chExt cx="11913634" cy="43520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FA8F049-0182-88EC-7B99-AF2C2628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718" y="1441450"/>
              <a:ext cx="5881134" cy="37465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4739F56-42E2-FFF2-90CE-132C68288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2218" y="1441450"/>
              <a:ext cx="5881134" cy="3746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966705-A052-F7BD-0708-B0584AD1C453}"/>
                </a:ext>
              </a:extLst>
            </p:cNvPr>
            <p:cNvSpPr txBox="1"/>
            <p:nvPr/>
          </p:nvSpPr>
          <p:spPr>
            <a:xfrm>
              <a:off x="249718" y="835935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4FE459-DAA2-AA1C-3F7B-DCDFF53B826A}"/>
                </a:ext>
              </a:extLst>
            </p:cNvPr>
            <p:cNvSpPr txBox="1"/>
            <p:nvPr/>
          </p:nvSpPr>
          <p:spPr>
            <a:xfrm>
              <a:off x="6282218" y="835934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9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02495-4C02-53CC-3CF4-A2CC28282001}"/>
              </a:ext>
            </a:extLst>
          </p:cNvPr>
          <p:cNvGrpSpPr/>
          <p:nvPr/>
        </p:nvGrpSpPr>
        <p:grpSpPr>
          <a:xfrm>
            <a:off x="838200" y="99758"/>
            <a:ext cx="10409009" cy="2719665"/>
            <a:chOff x="838200" y="99758"/>
            <a:chExt cx="10409009" cy="2719665"/>
          </a:xfrm>
        </p:grpSpPr>
        <p:pic>
          <p:nvPicPr>
            <p:cNvPr id="6" name="Google Shape;168;p11">
              <a:extLst>
                <a:ext uri="{FF2B5EF4-FFF2-40B4-BE49-F238E27FC236}">
                  <a16:creationId xmlns:a16="http://schemas.microsoft.com/office/drawing/2014/main" id="{C4E428AE-4DAA-9DC4-2C77-68CCCE8EDB3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867"/>
            <a:stretch/>
          </p:blipFill>
          <p:spPr>
            <a:xfrm>
              <a:off x="838201" y="99758"/>
              <a:ext cx="5082267" cy="271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9;p11">
              <a:extLst>
                <a:ext uri="{FF2B5EF4-FFF2-40B4-BE49-F238E27FC236}">
                  <a16:creationId xmlns:a16="http://schemas.microsoft.com/office/drawing/2014/main" id="{3043B361-D936-B046-1A5F-5A8F31E5F97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40" r="34125"/>
            <a:stretch/>
          </p:blipFill>
          <p:spPr>
            <a:xfrm>
              <a:off x="6096000" y="99758"/>
              <a:ext cx="5151209" cy="271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82E1D3-1640-0F6C-3F72-0D0F94B64A2A}"/>
                </a:ext>
              </a:extLst>
            </p:cNvPr>
            <p:cNvSpPr txBox="1"/>
            <p:nvPr/>
          </p:nvSpPr>
          <p:spPr>
            <a:xfrm>
              <a:off x="838200" y="99758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7DDBE6-DACE-4CAF-0574-8F89B5C1ADF9}"/>
                </a:ext>
              </a:extLst>
            </p:cNvPr>
            <p:cNvSpPr txBox="1"/>
            <p:nvPr/>
          </p:nvSpPr>
          <p:spPr>
            <a:xfrm>
              <a:off x="6096000" y="99758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7FDB45-F9A3-4F65-2F8B-E849033C1C74}"/>
              </a:ext>
            </a:extLst>
          </p:cNvPr>
          <p:cNvGrpSpPr/>
          <p:nvPr/>
        </p:nvGrpSpPr>
        <p:grpSpPr>
          <a:xfrm>
            <a:off x="838200" y="3211361"/>
            <a:ext cx="10409009" cy="3425755"/>
            <a:chOff x="838200" y="3211361"/>
            <a:chExt cx="10409009" cy="3425755"/>
          </a:xfrm>
        </p:grpSpPr>
        <p:pic>
          <p:nvPicPr>
            <p:cNvPr id="4" name="Picture 8" descr="Mainstreaming Personal Comfort Systems (PCS)">
              <a:extLst>
                <a:ext uri="{FF2B5EF4-FFF2-40B4-BE49-F238E27FC236}">
                  <a16:creationId xmlns:a16="http://schemas.microsoft.com/office/drawing/2014/main" id="{DBCBFB4D-1087-D9D0-415E-82CBABAE3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240024"/>
              <a:ext cx="5082268" cy="339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room with tables and chairs&#10;&#10;Description automatically generated with medium confidence">
              <a:extLst>
                <a:ext uri="{FF2B5EF4-FFF2-40B4-BE49-F238E27FC236}">
                  <a16:creationId xmlns:a16="http://schemas.microsoft.com/office/drawing/2014/main" id="{C58FA9AB-EDA8-1F19-AEA2-954DB17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11361"/>
              <a:ext cx="5151209" cy="34257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605F6-4D04-5179-E45F-7FCDE285257C}"/>
                </a:ext>
              </a:extLst>
            </p:cNvPr>
            <p:cNvSpPr txBox="1"/>
            <p:nvPr/>
          </p:nvSpPr>
          <p:spPr>
            <a:xfrm>
              <a:off x="838200" y="3240024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215D1F-58B1-BED7-29CC-960A9399E48C}"/>
                </a:ext>
              </a:extLst>
            </p:cNvPr>
            <p:cNvSpPr txBox="1"/>
            <p:nvPr/>
          </p:nvSpPr>
          <p:spPr>
            <a:xfrm>
              <a:off x="6096000" y="3240024"/>
              <a:ext cx="5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36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EEFC-D73B-9DFF-D47C-D8D70DCD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1">
            <a:extLst>
              <a:ext uri="{FF2B5EF4-FFF2-40B4-BE49-F238E27FC236}">
                <a16:creationId xmlns:a16="http://schemas.microsoft.com/office/drawing/2014/main" id="{5D8995BE-5CD7-3F1D-878B-DBA20C523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79" y="2460451"/>
            <a:ext cx="1473557" cy="2554552"/>
          </a:xfrm>
          <a:prstGeom prst="rect">
            <a:avLst/>
          </a:prstGeom>
        </p:spPr>
      </p:pic>
      <p:sp>
        <p:nvSpPr>
          <p:cNvPr id="5" name="テキスト ボックス 89">
            <a:extLst>
              <a:ext uri="{FF2B5EF4-FFF2-40B4-BE49-F238E27FC236}">
                <a16:creationId xmlns:a16="http://schemas.microsoft.com/office/drawing/2014/main" id="{7FA11EF4-4A81-AB45-C11C-94E46B961233}"/>
              </a:ext>
            </a:extLst>
          </p:cNvPr>
          <p:cNvSpPr txBox="1"/>
          <p:nvPr/>
        </p:nvSpPr>
        <p:spPr>
          <a:xfrm>
            <a:off x="1940680" y="5230271"/>
            <a:ext cx="3464323" cy="400110"/>
          </a:xfrm>
          <a:prstGeom prst="rect">
            <a:avLst/>
          </a:prstGeom>
          <a:noFill/>
        </p:spPr>
        <p:txBody>
          <a:bodyPr wrap="square" lIns="72000" rIns="7200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100000"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Passive System</a:t>
            </a:r>
            <a:endParaRPr kumimoji="0" lang="en-US" altLang="ja-JP" sz="2400" b="1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6" name="角丸四角形 22">
            <a:extLst>
              <a:ext uri="{FF2B5EF4-FFF2-40B4-BE49-F238E27FC236}">
                <a16:creationId xmlns:a16="http://schemas.microsoft.com/office/drawing/2014/main" id="{1408B48A-F743-A766-71C5-E4AEF3B869BA}"/>
              </a:ext>
            </a:extLst>
          </p:cNvPr>
          <p:cNvSpPr/>
          <p:nvPr/>
        </p:nvSpPr>
        <p:spPr>
          <a:xfrm>
            <a:off x="3230862" y="2963488"/>
            <a:ext cx="659529" cy="1423713"/>
          </a:xfrm>
          <a:prstGeom prst="roundRect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vert="eaVert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Heat Production</a:t>
            </a:r>
            <a:endParaRPr kumimoji="0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7" name="テキスト ボックス 92">
            <a:extLst>
              <a:ext uri="{FF2B5EF4-FFF2-40B4-BE49-F238E27FC236}">
                <a16:creationId xmlns:a16="http://schemas.microsoft.com/office/drawing/2014/main" id="{2D806F88-09B2-85BF-844D-4B332A6496EF}"/>
              </a:ext>
            </a:extLst>
          </p:cNvPr>
          <p:cNvSpPr txBox="1"/>
          <p:nvPr/>
        </p:nvSpPr>
        <p:spPr>
          <a:xfrm>
            <a:off x="1715913" y="2576986"/>
            <a:ext cx="1374550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Convection</a:t>
            </a:r>
          </a:p>
        </p:txBody>
      </p:sp>
      <p:cxnSp>
        <p:nvCxnSpPr>
          <p:cNvPr id="8" name="直線矢印コネクタ 5">
            <a:extLst>
              <a:ext uri="{FF2B5EF4-FFF2-40B4-BE49-F238E27FC236}">
                <a16:creationId xmlns:a16="http://schemas.microsoft.com/office/drawing/2014/main" id="{2E16D8AD-249A-4BBE-BE77-C4A924527265}"/>
              </a:ext>
            </a:extLst>
          </p:cNvPr>
          <p:cNvCxnSpPr/>
          <p:nvPr/>
        </p:nvCxnSpPr>
        <p:spPr>
          <a:xfrm>
            <a:off x="1887264" y="2930929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" name="テキスト ボックス 94">
            <a:extLst>
              <a:ext uri="{FF2B5EF4-FFF2-40B4-BE49-F238E27FC236}">
                <a16:creationId xmlns:a16="http://schemas.microsoft.com/office/drawing/2014/main" id="{A7B7A0DF-829B-8AD1-79C0-F0FF96A3F427}"/>
              </a:ext>
            </a:extLst>
          </p:cNvPr>
          <p:cNvSpPr txBox="1"/>
          <p:nvPr/>
        </p:nvSpPr>
        <p:spPr>
          <a:xfrm>
            <a:off x="1715914" y="4083504"/>
            <a:ext cx="1352178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Radiation</a:t>
            </a:r>
          </a:p>
        </p:txBody>
      </p:sp>
      <p:cxnSp>
        <p:nvCxnSpPr>
          <p:cNvPr id="10" name="直線矢印コネクタ 7">
            <a:extLst>
              <a:ext uri="{FF2B5EF4-FFF2-40B4-BE49-F238E27FC236}">
                <a16:creationId xmlns:a16="http://schemas.microsoft.com/office/drawing/2014/main" id="{0D3D5B41-B0E3-1952-1533-966E4C9498B3}"/>
              </a:ext>
            </a:extLst>
          </p:cNvPr>
          <p:cNvCxnSpPr/>
          <p:nvPr/>
        </p:nvCxnSpPr>
        <p:spPr>
          <a:xfrm>
            <a:off x="1876079" y="4436238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" name="テキスト ボックス 96">
            <a:extLst>
              <a:ext uri="{FF2B5EF4-FFF2-40B4-BE49-F238E27FC236}">
                <a16:creationId xmlns:a16="http://schemas.microsoft.com/office/drawing/2014/main" id="{F1A85343-18E1-0D81-1F4F-713041DFB6FF}"/>
              </a:ext>
            </a:extLst>
          </p:cNvPr>
          <p:cNvSpPr txBox="1"/>
          <p:nvPr/>
        </p:nvSpPr>
        <p:spPr>
          <a:xfrm>
            <a:off x="4234669" y="2564015"/>
            <a:ext cx="1299892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Conduction</a:t>
            </a:r>
          </a:p>
        </p:txBody>
      </p:sp>
      <p:cxnSp>
        <p:nvCxnSpPr>
          <p:cNvPr id="12" name="直線矢印コネクタ 9">
            <a:extLst>
              <a:ext uri="{FF2B5EF4-FFF2-40B4-BE49-F238E27FC236}">
                <a16:creationId xmlns:a16="http://schemas.microsoft.com/office/drawing/2014/main" id="{D57464E0-13C5-B397-F286-D74B7F2EA847}"/>
              </a:ext>
            </a:extLst>
          </p:cNvPr>
          <p:cNvCxnSpPr/>
          <p:nvPr/>
        </p:nvCxnSpPr>
        <p:spPr>
          <a:xfrm>
            <a:off x="4368691" y="2915540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3" name="テキスト ボックス 98">
            <a:extLst>
              <a:ext uri="{FF2B5EF4-FFF2-40B4-BE49-F238E27FC236}">
                <a16:creationId xmlns:a16="http://schemas.microsoft.com/office/drawing/2014/main" id="{DA5ABFA8-9DB1-CDD8-179C-E79DB34D33CA}"/>
              </a:ext>
            </a:extLst>
          </p:cNvPr>
          <p:cNvSpPr txBox="1"/>
          <p:nvPr/>
        </p:nvSpPr>
        <p:spPr>
          <a:xfrm>
            <a:off x="4127568" y="4090594"/>
            <a:ext cx="1514094" cy="338554"/>
          </a:xfrm>
          <a:prstGeom prst="rect">
            <a:avLst/>
          </a:prstGeom>
          <a:noFill/>
        </p:spPr>
        <p:txBody>
          <a:bodyPr wrap="square" lIns="72000" rIns="720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Evaporation</a:t>
            </a:r>
          </a:p>
        </p:txBody>
      </p:sp>
      <p:cxnSp>
        <p:nvCxnSpPr>
          <p:cNvPr id="14" name="直線矢印コネクタ 11">
            <a:extLst>
              <a:ext uri="{FF2B5EF4-FFF2-40B4-BE49-F238E27FC236}">
                <a16:creationId xmlns:a16="http://schemas.microsoft.com/office/drawing/2014/main" id="{3BAA7007-13E9-714F-C5D2-6E50DAD868B2}"/>
              </a:ext>
            </a:extLst>
          </p:cNvPr>
          <p:cNvCxnSpPr/>
          <p:nvPr/>
        </p:nvCxnSpPr>
        <p:spPr>
          <a:xfrm>
            <a:off x="4368691" y="4440909"/>
            <a:ext cx="1031846" cy="0"/>
          </a:xfrm>
          <a:prstGeom prst="straightConnector1">
            <a:avLst/>
          </a:prstGeom>
          <a:noFill/>
          <a:ln w="28575" cap="flat" cmpd="sng" algn="ctr">
            <a:solidFill>
              <a:srgbClr val="80808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5" name="円/楕円 27">
            <a:extLst>
              <a:ext uri="{FF2B5EF4-FFF2-40B4-BE49-F238E27FC236}">
                <a16:creationId xmlns:a16="http://schemas.microsoft.com/office/drawing/2014/main" id="{21EDF56C-BFCD-AD40-6C70-F2EC069DF57F}"/>
              </a:ext>
            </a:extLst>
          </p:cNvPr>
          <p:cNvSpPr/>
          <p:nvPr/>
        </p:nvSpPr>
        <p:spPr>
          <a:xfrm>
            <a:off x="1940680" y="2923134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6" name="正方形/長方形 13">
            <a:extLst>
              <a:ext uri="{FF2B5EF4-FFF2-40B4-BE49-F238E27FC236}">
                <a16:creationId xmlns:a16="http://schemas.microsoft.com/office/drawing/2014/main" id="{889A005A-3B94-B217-78F0-6CFF9A34FE07}"/>
              </a:ext>
            </a:extLst>
          </p:cNvPr>
          <p:cNvSpPr/>
          <p:nvPr/>
        </p:nvSpPr>
        <p:spPr>
          <a:xfrm>
            <a:off x="6380646" y="2229105"/>
            <a:ext cx="3866840" cy="28658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7" name="テキスト ボックス 106">
            <a:extLst>
              <a:ext uri="{FF2B5EF4-FFF2-40B4-BE49-F238E27FC236}">
                <a16:creationId xmlns:a16="http://schemas.microsoft.com/office/drawing/2014/main" id="{5FCA31CF-AB18-78AA-259A-7F0FAF4BFF53}"/>
              </a:ext>
            </a:extLst>
          </p:cNvPr>
          <p:cNvSpPr txBox="1"/>
          <p:nvPr/>
        </p:nvSpPr>
        <p:spPr>
          <a:xfrm>
            <a:off x="7205380" y="3053058"/>
            <a:ext cx="2264437" cy="62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kern="0" dirty="0">
                <a:solidFill>
                  <a:schemeClr val="tx2"/>
                </a:solidFill>
              </a:rPr>
              <a:t>Feedback control</a:t>
            </a: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to keep body temp.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8" name="正方形/長方形 15">
            <a:extLst>
              <a:ext uri="{FF2B5EF4-FFF2-40B4-BE49-F238E27FC236}">
                <a16:creationId xmlns:a16="http://schemas.microsoft.com/office/drawing/2014/main" id="{858C4F16-F1D2-532E-4EF3-CC3621F4D7B7}"/>
              </a:ext>
            </a:extLst>
          </p:cNvPr>
          <p:cNvSpPr/>
          <p:nvPr/>
        </p:nvSpPr>
        <p:spPr>
          <a:xfrm>
            <a:off x="6683511" y="2394624"/>
            <a:ext cx="975360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tx2"/>
                </a:solidFill>
                <a:latin typeface="游ゴシック"/>
                <a:ea typeface="游ゴシック"/>
              </a:rPr>
              <a:t>Body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19" name="正方形/長方形 16">
            <a:extLst>
              <a:ext uri="{FF2B5EF4-FFF2-40B4-BE49-F238E27FC236}">
                <a16:creationId xmlns:a16="http://schemas.microsoft.com/office/drawing/2014/main" id="{CE4CE85F-20D9-FBC7-7094-F87D8913481B}"/>
              </a:ext>
            </a:extLst>
          </p:cNvPr>
          <p:cNvSpPr/>
          <p:nvPr/>
        </p:nvSpPr>
        <p:spPr>
          <a:xfrm>
            <a:off x="7854493" y="2394624"/>
            <a:ext cx="952588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tx2"/>
                </a:solidFill>
                <a:latin typeface="游ゴシック"/>
                <a:ea typeface="游ゴシック"/>
              </a:rPr>
              <a:t>Temp.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Receptor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0" name="正方形/長方形 17">
            <a:extLst>
              <a:ext uri="{FF2B5EF4-FFF2-40B4-BE49-F238E27FC236}">
                <a16:creationId xmlns:a16="http://schemas.microsoft.com/office/drawing/2014/main" id="{EEA3144F-B4B4-FF07-4400-AFECDED44ECE}"/>
              </a:ext>
            </a:extLst>
          </p:cNvPr>
          <p:cNvSpPr/>
          <p:nvPr/>
        </p:nvSpPr>
        <p:spPr>
          <a:xfrm>
            <a:off x="9002705" y="2394624"/>
            <a:ext cx="975360" cy="556951"/>
          </a:xfrm>
          <a:prstGeom prst="rect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CNS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Central Nervous System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1" name="屈折矢印 65">
            <a:extLst>
              <a:ext uri="{FF2B5EF4-FFF2-40B4-BE49-F238E27FC236}">
                <a16:creationId xmlns:a16="http://schemas.microsoft.com/office/drawing/2014/main" id="{F5C1FE22-379D-B837-E4CE-5AE61B7BF8E1}"/>
              </a:ext>
            </a:extLst>
          </p:cNvPr>
          <p:cNvSpPr/>
          <p:nvPr/>
        </p:nvSpPr>
        <p:spPr>
          <a:xfrm flipH="1">
            <a:off x="6969622" y="2932517"/>
            <a:ext cx="754853" cy="1510627"/>
          </a:xfrm>
          <a:prstGeom prst="bentUpArrow">
            <a:avLst>
              <a:gd name="adj1" fmla="val 21565"/>
              <a:gd name="adj2" fmla="val 25000"/>
              <a:gd name="adj3" fmla="val 25000"/>
            </a:avLst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2" name="二等辺三角形 19">
            <a:extLst>
              <a:ext uri="{FF2B5EF4-FFF2-40B4-BE49-F238E27FC236}">
                <a16:creationId xmlns:a16="http://schemas.microsoft.com/office/drawing/2014/main" id="{A35E2615-461A-593B-95AB-DFCE41B389DE}"/>
              </a:ext>
            </a:extLst>
          </p:cNvPr>
          <p:cNvSpPr/>
          <p:nvPr/>
        </p:nvSpPr>
        <p:spPr>
          <a:xfrm rot="5400000">
            <a:off x="7602816" y="2616236"/>
            <a:ext cx="307732" cy="127000"/>
          </a:xfrm>
          <a:prstGeom prst="triangle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3" name="二等辺三角形 20">
            <a:extLst>
              <a:ext uri="{FF2B5EF4-FFF2-40B4-BE49-F238E27FC236}">
                <a16:creationId xmlns:a16="http://schemas.microsoft.com/office/drawing/2014/main" id="{83502CD4-3F25-ECF1-1078-E751152EC469}"/>
              </a:ext>
            </a:extLst>
          </p:cNvPr>
          <p:cNvSpPr/>
          <p:nvPr/>
        </p:nvSpPr>
        <p:spPr>
          <a:xfrm rot="5400000">
            <a:off x="8751026" y="2616236"/>
            <a:ext cx="307732" cy="127000"/>
          </a:xfrm>
          <a:prstGeom prst="triangle">
            <a:avLst/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4" name="正方形/長方形 21">
            <a:extLst>
              <a:ext uri="{FF2B5EF4-FFF2-40B4-BE49-F238E27FC236}">
                <a16:creationId xmlns:a16="http://schemas.microsoft.com/office/drawing/2014/main" id="{8943526F-BE62-2DAE-3210-C0646AFB5D57}"/>
              </a:ext>
            </a:extLst>
          </p:cNvPr>
          <p:cNvSpPr/>
          <p:nvPr/>
        </p:nvSpPr>
        <p:spPr>
          <a:xfrm>
            <a:off x="7498700" y="3729766"/>
            <a:ext cx="1677800" cy="12294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lIns="0" tIns="0" rIns="0" bIns="0" rtlCol="0" anchor="ctr" anchorCtr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25" name="テキスト ボックス 115">
            <a:extLst>
              <a:ext uri="{FF2B5EF4-FFF2-40B4-BE49-F238E27FC236}">
                <a16:creationId xmlns:a16="http://schemas.microsoft.com/office/drawing/2014/main" id="{582AC014-6C17-E776-2294-0F2D94D90F1F}"/>
              </a:ext>
            </a:extLst>
          </p:cNvPr>
          <p:cNvSpPr txBox="1"/>
          <p:nvPr/>
        </p:nvSpPr>
        <p:spPr>
          <a:xfrm>
            <a:off x="7707930" y="4028535"/>
            <a:ext cx="1837990" cy="8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Sweating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kern="0" dirty="0">
                <a:solidFill>
                  <a:schemeClr val="bg1"/>
                </a:solidFill>
              </a:rPr>
              <a:t>Vasoconstriction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Vasodilation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Shivering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屈折矢印 69">
            <a:extLst>
              <a:ext uri="{FF2B5EF4-FFF2-40B4-BE49-F238E27FC236}">
                <a16:creationId xmlns:a16="http://schemas.microsoft.com/office/drawing/2014/main" id="{A5609590-449F-D051-A9D9-502851E712BD}"/>
              </a:ext>
            </a:extLst>
          </p:cNvPr>
          <p:cNvSpPr/>
          <p:nvPr/>
        </p:nvSpPr>
        <p:spPr>
          <a:xfrm rot="16200000" flipH="1">
            <a:off x="8555510" y="3572570"/>
            <a:ext cx="1637034" cy="395049"/>
          </a:xfrm>
          <a:prstGeom prst="bentUpArrow">
            <a:avLst>
              <a:gd name="adj1" fmla="val 37345"/>
              <a:gd name="adj2" fmla="val 48918"/>
              <a:gd name="adj3" fmla="val 43517"/>
            </a:avLst>
          </a:prstGeom>
          <a:solidFill>
            <a:srgbClr val="E8E8E8"/>
          </a:solidFill>
          <a:ln w="12700" cap="flat" cmpd="sng" algn="ctr">
            <a:solidFill>
              <a:srgbClr val="30303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cxnSp>
        <p:nvCxnSpPr>
          <p:cNvPr id="27" name="直線コネクタ 24">
            <a:extLst>
              <a:ext uri="{FF2B5EF4-FFF2-40B4-BE49-F238E27FC236}">
                <a16:creationId xmlns:a16="http://schemas.microsoft.com/office/drawing/2014/main" id="{B4E934B9-9BCC-92A4-44CB-3651A62C9A4D}"/>
              </a:ext>
            </a:extLst>
          </p:cNvPr>
          <p:cNvCxnSpPr>
            <a:cxnSpLocks/>
          </p:cNvCxnSpPr>
          <p:nvPr/>
        </p:nvCxnSpPr>
        <p:spPr>
          <a:xfrm>
            <a:off x="3799481" y="3649900"/>
            <a:ext cx="2581165" cy="0"/>
          </a:xfrm>
          <a:prstGeom prst="line">
            <a:avLst/>
          </a:prstGeom>
          <a:noFill/>
          <a:ln w="28575" cap="flat" cmpd="sng" algn="ctr">
            <a:solidFill>
              <a:srgbClr val="303030"/>
            </a:solidFill>
            <a:prstDash val="sysDot"/>
            <a:miter lim="800000"/>
          </a:ln>
          <a:effectLst/>
        </p:spPr>
      </p:cxnSp>
      <p:sp>
        <p:nvSpPr>
          <p:cNvPr id="28" name="テキスト ボックス 118">
            <a:extLst>
              <a:ext uri="{FF2B5EF4-FFF2-40B4-BE49-F238E27FC236}">
                <a16:creationId xmlns:a16="http://schemas.microsoft.com/office/drawing/2014/main" id="{31135BEB-F174-32C9-1FA2-476CFC448FB5}"/>
              </a:ext>
            </a:extLst>
          </p:cNvPr>
          <p:cNvSpPr txBox="1"/>
          <p:nvPr/>
        </p:nvSpPr>
        <p:spPr>
          <a:xfrm>
            <a:off x="6683511" y="5230271"/>
            <a:ext cx="3464323" cy="400110"/>
          </a:xfrm>
          <a:prstGeom prst="rect">
            <a:avLst/>
          </a:prstGeom>
          <a:noFill/>
        </p:spPr>
        <p:txBody>
          <a:bodyPr wrap="square" lIns="72000" rIns="7200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Active System</a:t>
            </a:r>
            <a:endParaRPr kumimoji="0" lang="en-US" altLang="ja-JP" sz="2400" b="1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9" name="円/楕円 27">
            <a:extLst>
              <a:ext uri="{FF2B5EF4-FFF2-40B4-BE49-F238E27FC236}">
                <a16:creationId xmlns:a16="http://schemas.microsoft.com/office/drawing/2014/main" id="{3B69AB99-A43C-1D67-D6A0-8FD9605DDD03}"/>
              </a:ext>
            </a:extLst>
          </p:cNvPr>
          <p:cNvSpPr/>
          <p:nvPr/>
        </p:nvSpPr>
        <p:spPr>
          <a:xfrm>
            <a:off x="4421535" y="2923134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0" name="円/楕円 27">
            <a:extLst>
              <a:ext uri="{FF2B5EF4-FFF2-40B4-BE49-F238E27FC236}">
                <a16:creationId xmlns:a16="http://schemas.microsoft.com/office/drawing/2014/main" id="{BE171991-67A2-CE46-5F73-B9A4C3AB6E66}"/>
              </a:ext>
            </a:extLst>
          </p:cNvPr>
          <p:cNvSpPr/>
          <p:nvPr/>
        </p:nvSpPr>
        <p:spPr>
          <a:xfrm>
            <a:off x="1940680" y="4453469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1" name="円/楕円 27">
            <a:extLst>
              <a:ext uri="{FF2B5EF4-FFF2-40B4-BE49-F238E27FC236}">
                <a16:creationId xmlns:a16="http://schemas.microsoft.com/office/drawing/2014/main" id="{1F73C9E8-1C6F-FD6D-B79A-E5950FAADE7F}"/>
              </a:ext>
            </a:extLst>
          </p:cNvPr>
          <p:cNvSpPr/>
          <p:nvPr/>
        </p:nvSpPr>
        <p:spPr>
          <a:xfrm>
            <a:off x="4421535" y="4453469"/>
            <a:ext cx="925014" cy="581604"/>
          </a:xfrm>
          <a:prstGeom prst="ellipse">
            <a:avLst/>
          </a:prstGeom>
          <a:solidFill>
            <a:srgbClr val="F3855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kern="0" dirty="0">
                <a:solidFill>
                  <a:schemeClr val="bg1"/>
                </a:solidFill>
                <a:latin typeface="游ゴシック"/>
                <a:ea typeface="游ゴシック"/>
              </a:rPr>
              <a:t>H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游ゴシック"/>
                <a:ea typeface="游ゴシック"/>
                <a:cs typeface="+mn-cs"/>
              </a:rPr>
              <a:t>eat Flow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游ゴシック"/>
              <a:ea typeface="游ゴシック"/>
              <a:cs typeface="+mn-cs"/>
            </a:endParaRPr>
          </a:p>
        </p:txBody>
      </p:sp>
      <p:sp>
        <p:nvSpPr>
          <p:cNvPr id="32" name="正方形/長方形 29">
            <a:extLst>
              <a:ext uri="{FF2B5EF4-FFF2-40B4-BE49-F238E27FC236}">
                <a16:creationId xmlns:a16="http://schemas.microsoft.com/office/drawing/2014/main" id="{39287F3F-445C-0D7F-73EA-C432A2DD73F7}"/>
              </a:ext>
            </a:extLst>
          </p:cNvPr>
          <p:cNvSpPr/>
          <p:nvPr/>
        </p:nvSpPr>
        <p:spPr>
          <a:xfrm>
            <a:off x="7509427" y="3742452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kumimoji="1" lang="en-US" altLang="ja-JP" sz="1400" b="1" kern="0" dirty="0" err="1">
                <a:solidFill>
                  <a:schemeClr val="bg1"/>
                </a:solidFill>
              </a:rPr>
              <a:t>Termoregulation</a:t>
            </a:r>
            <a:endParaRPr kumimoji="1" lang="en-US" altLang="ja-JP" sz="14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8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flow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3BFD06B-5F63-BC95-536B-8E639739B436}"/>
              </a:ext>
            </a:extLst>
          </p:cNvPr>
          <p:cNvSpPr txBox="1">
            <a:spLocks/>
          </p:cNvSpPr>
          <p:nvPr/>
        </p:nvSpPr>
        <p:spPr>
          <a:xfrm>
            <a:off x="9258391" y="5815732"/>
            <a:ext cx="2139859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AA53073C-B90E-084B-46A0-793195AEE23F}"/>
              </a:ext>
            </a:extLst>
          </p:cNvPr>
          <p:cNvSpPr/>
          <p:nvPr/>
        </p:nvSpPr>
        <p:spPr>
          <a:xfrm>
            <a:off x="980399" y="2894107"/>
            <a:ext cx="2039112" cy="2633472"/>
          </a:xfrm>
          <a:prstGeom prst="snip1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1CDED72-3E9A-48A5-B238-91CEDEEEA242}"/>
              </a:ext>
            </a:extLst>
          </p:cNvPr>
          <p:cNvSpPr txBox="1">
            <a:spLocks/>
          </p:cNvSpPr>
          <p:nvPr/>
        </p:nvSpPr>
        <p:spPr>
          <a:xfrm>
            <a:off x="1178784" y="3200400"/>
            <a:ext cx="1840727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Ta=25C,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MRT=30C,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RH=40%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…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46AADA6-C4DC-D1E6-691F-A0F29AE529A8}"/>
              </a:ext>
            </a:extLst>
          </p:cNvPr>
          <p:cNvSpPr txBox="1">
            <a:spLocks/>
          </p:cNvSpPr>
          <p:nvPr/>
        </p:nvSpPr>
        <p:spPr>
          <a:xfrm>
            <a:off x="375333" y="2170559"/>
            <a:ext cx="3249244" cy="599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Input JSON file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9D75CC6-4941-E0FD-1866-C054C0E3A723}"/>
              </a:ext>
            </a:extLst>
          </p:cNvPr>
          <p:cNvSpPr txBox="1">
            <a:spLocks/>
          </p:cNvSpPr>
          <p:nvPr/>
        </p:nvSpPr>
        <p:spPr>
          <a:xfrm>
            <a:off x="8552860" y="2170559"/>
            <a:ext cx="3442290" cy="599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Output JSON file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3413A4E4-FBA4-1FB1-7AF9-590B26562CD3}"/>
              </a:ext>
            </a:extLst>
          </p:cNvPr>
          <p:cNvSpPr/>
          <p:nvPr/>
        </p:nvSpPr>
        <p:spPr>
          <a:xfrm>
            <a:off x="9172489" y="2909132"/>
            <a:ext cx="2039112" cy="2633472"/>
          </a:xfrm>
          <a:prstGeom prst="snip1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D6F346D-B333-E55A-B624-35D514CCE659}"/>
              </a:ext>
            </a:extLst>
          </p:cNvPr>
          <p:cNvSpPr txBox="1">
            <a:spLocks/>
          </p:cNvSpPr>
          <p:nvPr/>
        </p:nvSpPr>
        <p:spPr>
          <a:xfrm>
            <a:off x="9370874" y="3200400"/>
            <a:ext cx="1840727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Tsk=34C,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Sens=+1,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Comf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=-1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…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4CFED5B-5381-BB22-587F-509DE7D94D47}"/>
              </a:ext>
            </a:extLst>
          </p:cNvPr>
          <p:cNvSpPr/>
          <p:nvPr/>
        </p:nvSpPr>
        <p:spPr>
          <a:xfrm>
            <a:off x="3497944" y="4029925"/>
            <a:ext cx="834571" cy="391886"/>
          </a:xfrm>
          <a:prstGeom prst="rightArrow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54643DF-A30E-0D3E-040B-627DEFCC42C1}"/>
              </a:ext>
            </a:extLst>
          </p:cNvPr>
          <p:cNvSpPr/>
          <p:nvPr/>
        </p:nvSpPr>
        <p:spPr>
          <a:xfrm>
            <a:off x="7859486" y="4029925"/>
            <a:ext cx="834571" cy="391886"/>
          </a:xfrm>
          <a:prstGeom prst="rightArrow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11C6C1-06D3-275C-541A-ED9BF30890B5}"/>
              </a:ext>
            </a:extLst>
          </p:cNvPr>
          <p:cNvGrpSpPr/>
          <p:nvPr/>
        </p:nvGrpSpPr>
        <p:grpSpPr>
          <a:xfrm>
            <a:off x="4737118" y="3183041"/>
            <a:ext cx="2883153" cy="1866148"/>
            <a:chOff x="3836730" y="2343234"/>
            <a:chExt cx="4105940" cy="2657608"/>
          </a:xfrm>
        </p:grpSpPr>
        <p:sp>
          <p:nvSpPr>
            <p:cNvPr id="55" name="Graphic 53">
              <a:extLst>
                <a:ext uri="{FF2B5EF4-FFF2-40B4-BE49-F238E27FC236}">
                  <a16:creationId xmlns:a16="http://schemas.microsoft.com/office/drawing/2014/main" id="{B6803081-089B-7B7E-9701-49D32BE97469}"/>
                </a:ext>
              </a:extLst>
            </p:cNvPr>
            <p:cNvSpPr/>
            <p:nvPr/>
          </p:nvSpPr>
          <p:spPr>
            <a:xfrm>
              <a:off x="3836730" y="2844166"/>
              <a:ext cx="2100446" cy="2156676"/>
            </a:xfrm>
            <a:custGeom>
              <a:avLst/>
              <a:gdLst>
                <a:gd name="connsiteX0" fmla="*/ 3201256 w 3252408"/>
                <a:gd name="connsiteY0" fmla="*/ 1411614 h 3339477"/>
                <a:gd name="connsiteX1" fmla="*/ 2802550 w 3252408"/>
                <a:gd name="connsiteY1" fmla="*/ 1318015 h 3339477"/>
                <a:gd name="connsiteX2" fmla="*/ 2699881 w 3252408"/>
                <a:gd name="connsiteY2" fmla="*/ 1063699 h 3339477"/>
                <a:gd name="connsiteX3" fmla="*/ 2917554 w 3252408"/>
                <a:gd name="connsiteY3" fmla="*/ 708165 h 3339477"/>
                <a:gd name="connsiteX4" fmla="*/ 2908485 w 3252408"/>
                <a:gd name="connsiteY4" fmla="*/ 625086 h 3339477"/>
                <a:gd name="connsiteX5" fmla="*/ 2643285 w 3252408"/>
                <a:gd name="connsiteY5" fmla="*/ 352994 h 3339477"/>
                <a:gd name="connsiteX6" fmla="*/ 2562383 w 3252408"/>
                <a:gd name="connsiteY6" fmla="*/ 343562 h 3339477"/>
                <a:gd name="connsiteX7" fmla="*/ 2216282 w 3252408"/>
                <a:gd name="connsiteY7" fmla="*/ 567040 h 3339477"/>
                <a:gd name="connsiteX8" fmla="*/ 1968496 w 3252408"/>
                <a:gd name="connsiteY8" fmla="*/ 461831 h 3339477"/>
                <a:gd name="connsiteX9" fmla="*/ 1877436 w 3252408"/>
                <a:gd name="connsiteY9" fmla="*/ 52242 h 3339477"/>
                <a:gd name="connsiteX10" fmla="*/ 1813585 w 3252408"/>
                <a:gd name="connsiteY10" fmla="*/ 0 h 3339477"/>
                <a:gd name="connsiteX11" fmla="*/ 1438461 w 3252408"/>
                <a:gd name="connsiteY11" fmla="*/ 0 h 3339477"/>
                <a:gd name="connsiteX12" fmla="*/ 1374610 w 3252408"/>
                <a:gd name="connsiteY12" fmla="*/ 52242 h 3339477"/>
                <a:gd name="connsiteX13" fmla="*/ 1283550 w 3252408"/>
                <a:gd name="connsiteY13" fmla="*/ 461831 h 3339477"/>
                <a:gd name="connsiteX14" fmla="*/ 1035764 w 3252408"/>
                <a:gd name="connsiteY14" fmla="*/ 567040 h 3339477"/>
                <a:gd name="connsiteX15" fmla="*/ 689663 w 3252408"/>
                <a:gd name="connsiteY15" fmla="*/ 343562 h 3339477"/>
                <a:gd name="connsiteX16" fmla="*/ 608761 w 3252408"/>
                <a:gd name="connsiteY16" fmla="*/ 352994 h 3339477"/>
                <a:gd name="connsiteX17" fmla="*/ 343562 w 3252408"/>
                <a:gd name="connsiteY17" fmla="*/ 625086 h 3339477"/>
                <a:gd name="connsiteX18" fmla="*/ 334492 w 3252408"/>
                <a:gd name="connsiteY18" fmla="*/ 708165 h 3339477"/>
                <a:gd name="connsiteX19" fmla="*/ 552166 w 3252408"/>
                <a:gd name="connsiteY19" fmla="*/ 1063699 h 3339477"/>
                <a:gd name="connsiteX20" fmla="*/ 449496 w 3252408"/>
                <a:gd name="connsiteY20" fmla="*/ 1318015 h 3339477"/>
                <a:gd name="connsiteX21" fmla="*/ 50791 w 3252408"/>
                <a:gd name="connsiteY21" fmla="*/ 1411614 h 3339477"/>
                <a:gd name="connsiteX22" fmla="*/ 0 w 3252408"/>
                <a:gd name="connsiteY22" fmla="*/ 1476916 h 3339477"/>
                <a:gd name="connsiteX23" fmla="*/ 0 w 3252408"/>
                <a:gd name="connsiteY23" fmla="*/ 1861836 h 3339477"/>
                <a:gd name="connsiteX24" fmla="*/ 50791 w 3252408"/>
                <a:gd name="connsiteY24" fmla="*/ 1927138 h 3339477"/>
                <a:gd name="connsiteX25" fmla="*/ 449496 w 3252408"/>
                <a:gd name="connsiteY25" fmla="*/ 2020738 h 3339477"/>
                <a:gd name="connsiteX26" fmla="*/ 552166 w 3252408"/>
                <a:gd name="connsiteY26" fmla="*/ 2275053 h 3339477"/>
                <a:gd name="connsiteX27" fmla="*/ 334492 w 3252408"/>
                <a:gd name="connsiteY27" fmla="*/ 2630587 h 3339477"/>
                <a:gd name="connsiteX28" fmla="*/ 343562 w 3252408"/>
                <a:gd name="connsiteY28" fmla="*/ 2713666 h 3339477"/>
                <a:gd name="connsiteX29" fmla="*/ 608761 w 3252408"/>
                <a:gd name="connsiteY29" fmla="*/ 2985758 h 3339477"/>
                <a:gd name="connsiteX30" fmla="*/ 689663 w 3252408"/>
                <a:gd name="connsiteY30" fmla="*/ 2995191 h 3339477"/>
                <a:gd name="connsiteX31" fmla="*/ 1035764 w 3252408"/>
                <a:gd name="connsiteY31" fmla="*/ 2771712 h 3339477"/>
                <a:gd name="connsiteX32" fmla="*/ 1283550 w 3252408"/>
                <a:gd name="connsiteY32" fmla="*/ 2876921 h 3339477"/>
                <a:gd name="connsiteX33" fmla="*/ 1374973 w 3252408"/>
                <a:gd name="connsiteY33" fmla="*/ 3287236 h 3339477"/>
                <a:gd name="connsiteX34" fmla="*/ 1438824 w 3252408"/>
                <a:gd name="connsiteY34" fmla="*/ 3339478 h 3339477"/>
                <a:gd name="connsiteX35" fmla="*/ 1813948 w 3252408"/>
                <a:gd name="connsiteY35" fmla="*/ 3339478 h 3339477"/>
                <a:gd name="connsiteX36" fmla="*/ 1877799 w 3252408"/>
                <a:gd name="connsiteY36" fmla="*/ 3287236 h 3339477"/>
                <a:gd name="connsiteX37" fmla="*/ 1968859 w 3252408"/>
                <a:gd name="connsiteY37" fmla="*/ 2877647 h 3339477"/>
                <a:gd name="connsiteX38" fmla="*/ 2216645 w 3252408"/>
                <a:gd name="connsiteY38" fmla="*/ 2772438 h 3339477"/>
                <a:gd name="connsiteX39" fmla="*/ 2562746 w 3252408"/>
                <a:gd name="connsiteY39" fmla="*/ 2995916 h 3339477"/>
                <a:gd name="connsiteX40" fmla="*/ 2643648 w 3252408"/>
                <a:gd name="connsiteY40" fmla="*/ 2986484 h 3339477"/>
                <a:gd name="connsiteX41" fmla="*/ 2908847 w 3252408"/>
                <a:gd name="connsiteY41" fmla="*/ 2714392 h 3339477"/>
                <a:gd name="connsiteX42" fmla="*/ 2917917 w 3252408"/>
                <a:gd name="connsiteY42" fmla="*/ 2631313 h 3339477"/>
                <a:gd name="connsiteX43" fmla="*/ 2700243 w 3252408"/>
                <a:gd name="connsiteY43" fmla="*/ 2275779 h 3339477"/>
                <a:gd name="connsiteX44" fmla="*/ 2802913 w 3252408"/>
                <a:gd name="connsiteY44" fmla="*/ 2021464 h 3339477"/>
                <a:gd name="connsiteX45" fmla="*/ 3201619 w 3252408"/>
                <a:gd name="connsiteY45" fmla="*/ 1927864 h 3339477"/>
                <a:gd name="connsiteX46" fmla="*/ 3252409 w 3252408"/>
                <a:gd name="connsiteY46" fmla="*/ 1862562 h 3339477"/>
                <a:gd name="connsiteX47" fmla="*/ 3252409 w 3252408"/>
                <a:gd name="connsiteY47" fmla="*/ 1476916 h 3339477"/>
                <a:gd name="connsiteX48" fmla="*/ 3201256 w 3252408"/>
                <a:gd name="connsiteY48" fmla="*/ 1411614 h 3339477"/>
                <a:gd name="connsiteX49" fmla="*/ 1626023 w 3252408"/>
                <a:gd name="connsiteY49" fmla="*/ 2436858 h 3339477"/>
                <a:gd name="connsiteX50" fmla="*/ 879039 w 3252408"/>
                <a:gd name="connsiteY50" fmla="*/ 1669558 h 3339477"/>
                <a:gd name="connsiteX51" fmla="*/ 1626023 w 3252408"/>
                <a:gd name="connsiteY51" fmla="*/ 902258 h 3339477"/>
                <a:gd name="connsiteX52" fmla="*/ 2373007 w 3252408"/>
                <a:gd name="connsiteY52" fmla="*/ 1669558 h 3339477"/>
                <a:gd name="connsiteX53" fmla="*/ 1626023 w 3252408"/>
                <a:gd name="connsiteY53" fmla="*/ 2436858 h 333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252408" h="3339477">
                  <a:moveTo>
                    <a:pt x="3201256" y="1411614"/>
                  </a:moveTo>
                  <a:lnTo>
                    <a:pt x="2802550" y="1318015"/>
                  </a:lnTo>
                  <a:cubicBezTo>
                    <a:pt x="2777155" y="1228768"/>
                    <a:pt x="2742690" y="1143513"/>
                    <a:pt x="2699881" y="1063699"/>
                  </a:cubicBezTo>
                  <a:lnTo>
                    <a:pt x="2917554" y="708165"/>
                  </a:lnTo>
                  <a:cubicBezTo>
                    <a:pt x="2933880" y="681682"/>
                    <a:pt x="2929889" y="647217"/>
                    <a:pt x="2908485" y="625086"/>
                  </a:cubicBezTo>
                  <a:lnTo>
                    <a:pt x="2643285" y="352994"/>
                  </a:lnTo>
                  <a:cubicBezTo>
                    <a:pt x="2621881" y="330864"/>
                    <a:pt x="2588141" y="326873"/>
                    <a:pt x="2562383" y="343562"/>
                  </a:cubicBezTo>
                  <a:lnTo>
                    <a:pt x="2216282" y="567040"/>
                  </a:lnTo>
                  <a:cubicBezTo>
                    <a:pt x="2138645" y="523143"/>
                    <a:pt x="2055566" y="487589"/>
                    <a:pt x="1968496" y="461831"/>
                  </a:cubicBezTo>
                  <a:lnTo>
                    <a:pt x="1877436" y="52242"/>
                  </a:lnTo>
                  <a:cubicBezTo>
                    <a:pt x="1870543" y="21767"/>
                    <a:pt x="1844060" y="0"/>
                    <a:pt x="1813585" y="0"/>
                  </a:cubicBezTo>
                  <a:lnTo>
                    <a:pt x="1438461" y="0"/>
                  </a:lnTo>
                  <a:cubicBezTo>
                    <a:pt x="1407987" y="0"/>
                    <a:pt x="1381503" y="21767"/>
                    <a:pt x="1374610" y="52242"/>
                  </a:cubicBezTo>
                  <a:lnTo>
                    <a:pt x="1283550" y="461831"/>
                  </a:lnTo>
                  <a:cubicBezTo>
                    <a:pt x="1196480" y="487589"/>
                    <a:pt x="1113401" y="523143"/>
                    <a:pt x="1035764" y="567040"/>
                  </a:cubicBezTo>
                  <a:lnTo>
                    <a:pt x="689663" y="343562"/>
                  </a:lnTo>
                  <a:cubicBezTo>
                    <a:pt x="663905" y="326873"/>
                    <a:pt x="630166" y="330864"/>
                    <a:pt x="608761" y="352994"/>
                  </a:cubicBezTo>
                  <a:lnTo>
                    <a:pt x="343562" y="625086"/>
                  </a:lnTo>
                  <a:cubicBezTo>
                    <a:pt x="322157" y="647217"/>
                    <a:pt x="318167" y="681682"/>
                    <a:pt x="334492" y="708165"/>
                  </a:cubicBezTo>
                  <a:lnTo>
                    <a:pt x="552166" y="1063699"/>
                  </a:lnTo>
                  <a:cubicBezTo>
                    <a:pt x="509357" y="1143513"/>
                    <a:pt x="474892" y="1228768"/>
                    <a:pt x="449496" y="1318015"/>
                  </a:cubicBezTo>
                  <a:lnTo>
                    <a:pt x="50791" y="1411614"/>
                  </a:lnTo>
                  <a:cubicBezTo>
                    <a:pt x="21042" y="1418507"/>
                    <a:pt x="0" y="1445716"/>
                    <a:pt x="0" y="1476916"/>
                  </a:cubicBezTo>
                  <a:lnTo>
                    <a:pt x="0" y="1861836"/>
                  </a:lnTo>
                  <a:cubicBezTo>
                    <a:pt x="0" y="1893036"/>
                    <a:pt x="21042" y="1920245"/>
                    <a:pt x="50791" y="1927138"/>
                  </a:cubicBezTo>
                  <a:lnTo>
                    <a:pt x="449496" y="2020738"/>
                  </a:lnTo>
                  <a:cubicBezTo>
                    <a:pt x="474892" y="2109984"/>
                    <a:pt x="509357" y="2195240"/>
                    <a:pt x="552166" y="2275053"/>
                  </a:cubicBezTo>
                  <a:lnTo>
                    <a:pt x="334492" y="2630587"/>
                  </a:lnTo>
                  <a:cubicBezTo>
                    <a:pt x="318167" y="2657071"/>
                    <a:pt x="322157" y="2691536"/>
                    <a:pt x="343562" y="2713666"/>
                  </a:cubicBezTo>
                  <a:lnTo>
                    <a:pt x="608761" y="2985758"/>
                  </a:lnTo>
                  <a:cubicBezTo>
                    <a:pt x="630166" y="3007888"/>
                    <a:pt x="663905" y="3011879"/>
                    <a:pt x="689663" y="2995191"/>
                  </a:cubicBezTo>
                  <a:lnTo>
                    <a:pt x="1035764" y="2771712"/>
                  </a:lnTo>
                  <a:cubicBezTo>
                    <a:pt x="1113401" y="2815610"/>
                    <a:pt x="1196480" y="2851163"/>
                    <a:pt x="1283550" y="2876921"/>
                  </a:cubicBezTo>
                  <a:lnTo>
                    <a:pt x="1374973" y="3287236"/>
                  </a:lnTo>
                  <a:cubicBezTo>
                    <a:pt x="1381866" y="3317711"/>
                    <a:pt x="1408349" y="3339478"/>
                    <a:pt x="1438824" y="3339478"/>
                  </a:cubicBezTo>
                  <a:lnTo>
                    <a:pt x="1813948" y="3339478"/>
                  </a:lnTo>
                  <a:cubicBezTo>
                    <a:pt x="1844422" y="3339478"/>
                    <a:pt x="1870906" y="3317711"/>
                    <a:pt x="1877799" y="3287236"/>
                  </a:cubicBezTo>
                  <a:lnTo>
                    <a:pt x="1968859" y="2877647"/>
                  </a:lnTo>
                  <a:cubicBezTo>
                    <a:pt x="2055929" y="2851889"/>
                    <a:pt x="2139008" y="2816335"/>
                    <a:pt x="2216645" y="2772438"/>
                  </a:cubicBezTo>
                  <a:lnTo>
                    <a:pt x="2562746" y="2995916"/>
                  </a:lnTo>
                  <a:cubicBezTo>
                    <a:pt x="2588504" y="3012605"/>
                    <a:pt x="2622243" y="3008614"/>
                    <a:pt x="2643648" y="2986484"/>
                  </a:cubicBezTo>
                  <a:lnTo>
                    <a:pt x="2908847" y="2714392"/>
                  </a:lnTo>
                  <a:cubicBezTo>
                    <a:pt x="2930252" y="2692261"/>
                    <a:pt x="2934243" y="2657796"/>
                    <a:pt x="2917917" y="2631313"/>
                  </a:cubicBezTo>
                  <a:lnTo>
                    <a:pt x="2700243" y="2275779"/>
                  </a:lnTo>
                  <a:cubicBezTo>
                    <a:pt x="2743052" y="2195965"/>
                    <a:pt x="2777517" y="2110710"/>
                    <a:pt x="2802913" y="2021464"/>
                  </a:cubicBezTo>
                  <a:lnTo>
                    <a:pt x="3201619" y="1927864"/>
                  </a:lnTo>
                  <a:cubicBezTo>
                    <a:pt x="3231367" y="1920971"/>
                    <a:pt x="3252409" y="1893762"/>
                    <a:pt x="3252409" y="1862562"/>
                  </a:cubicBezTo>
                  <a:lnTo>
                    <a:pt x="3252409" y="1476916"/>
                  </a:lnTo>
                  <a:cubicBezTo>
                    <a:pt x="3252046" y="1445716"/>
                    <a:pt x="3231004" y="1418507"/>
                    <a:pt x="3201256" y="1411614"/>
                  </a:cubicBezTo>
                  <a:close/>
                  <a:moveTo>
                    <a:pt x="1626023" y="2436858"/>
                  </a:moveTo>
                  <a:cubicBezTo>
                    <a:pt x="1213531" y="2436858"/>
                    <a:pt x="879039" y="2093296"/>
                    <a:pt x="879039" y="1669558"/>
                  </a:cubicBezTo>
                  <a:cubicBezTo>
                    <a:pt x="879039" y="1245819"/>
                    <a:pt x="1213531" y="902258"/>
                    <a:pt x="1626023" y="902258"/>
                  </a:cubicBezTo>
                  <a:cubicBezTo>
                    <a:pt x="2038515" y="902258"/>
                    <a:pt x="2373007" y="1245819"/>
                    <a:pt x="2373007" y="1669558"/>
                  </a:cubicBezTo>
                  <a:cubicBezTo>
                    <a:pt x="2373370" y="2093296"/>
                    <a:pt x="2038878" y="2436858"/>
                    <a:pt x="1626023" y="2436858"/>
                  </a:cubicBezTo>
                  <a:close/>
                </a:path>
              </a:pathLst>
            </a:custGeom>
            <a:solidFill>
              <a:schemeClr val="bg2"/>
            </a:solidFill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53">
              <a:extLst>
                <a:ext uri="{FF2B5EF4-FFF2-40B4-BE49-F238E27FC236}">
                  <a16:creationId xmlns:a16="http://schemas.microsoft.com/office/drawing/2014/main" id="{F644F0B4-2574-E5F6-B68B-429EEB0DCBF4}"/>
                </a:ext>
              </a:extLst>
            </p:cNvPr>
            <p:cNvSpPr/>
            <p:nvPr/>
          </p:nvSpPr>
          <p:spPr>
            <a:xfrm>
              <a:off x="5842222" y="2343234"/>
              <a:ext cx="2100448" cy="2156674"/>
            </a:xfrm>
            <a:custGeom>
              <a:avLst/>
              <a:gdLst>
                <a:gd name="connsiteX0" fmla="*/ 3201256 w 3252408"/>
                <a:gd name="connsiteY0" fmla="*/ 1411614 h 3339477"/>
                <a:gd name="connsiteX1" fmla="*/ 2802550 w 3252408"/>
                <a:gd name="connsiteY1" fmla="*/ 1318015 h 3339477"/>
                <a:gd name="connsiteX2" fmla="*/ 2699881 w 3252408"/>
                <a:gd name="connsiteY2" fmla="*/ 1063699 h 3339477"/>
                <a:gd name="connsiteX3" fmla="*/ 2917554 w 3252408"/>
                <a:gd name="connsiteY3" fmla="*/ 708165 h 3339477"/>
                <a:gd name="connsiteX4" fmla="*/ 2908485 w 3252408"/>
                <a:gd name="connsiteY4" fmla="*/ 625086 h 3339477"/>
                <a:gd name="connsiteX5" fmla="*/ 2643285 w 3252408"/>
                <a:gd name="connsiteY5" fmla="*/ 352994 h 3339477"/>
                <a:gd name="connsiteX6" fmla="*/ 2562383 w 3252408"/>
                <a:gd name="connsiteY6" fmla="*/ 343562 h 3339477"/>
                <a:gd name="connsiteX7" fmla="*/ 2216282 w 3252408"/>
                <a:gd name="connsiteY7" fmla="*/ 567040 h 3339477"/>
                <a:gd name="connsiteX8" fmla="*/ 1968496 w 3252408"/>
                <a:gd name="connsiteY8" fmla="*/ 461831 h 3339477"/>
                <a:gd name="connsiteX9" fmla="*/ 1877436 w 3252408"/>
                <a:gd name="connsiteY9" fmla="*/ 52242 h 3339477"/>
                <a:gd name="connsiteX10" fmla="*/ 1813585 w 3252408"/>
                <a:gd name="connsiteY10" fmla="*/ 0 h 3339477"/>
                <a:gd name="connsiteX11" fmla="*/ 1438461 w 3252408"/>
                <a:gd name="connsiteY11" fmla="*/ 0 h 3339477"/>
                <a:gd name="connsiteX12" fmla="*/ 1374610 w 3252408"/>
                <a:gd name="connsiteY12" fmla="*/ 52242 h 3339477"/>
                <a:gd name="connsiteX13" fmla="*/ 1283550 w 3252408"/>
                <a:gd name="connsiteY13" fmla="*/ 461831 h 3339477"/>
                <a:gd name="connsiteX14" fmla="*/ 1035764 w 3252408"/>
                <a:gd name="connsiteY14" fmla="*/ 567040 h 3339477"/>
                <a:gd name="connsiteX15" fmla="*/ 689663 w 3252408"/>
                <a:gd name="connsiteY15" fmla="*/ 343562 h 3339477"/>
                <a:gd name="connsiteX16" fmla="*/ 608761 w 3252408"/>
                <a:gd name="connsiteY16" fmla="*/ 352994 h 3339477"/>
                <a:gd name="connsiteX17" fmla="*/ 343562 w 3252408"/>
                <a:gd name="connsiteY17" fmla="*/ 625086 h 3339477"/>
                <a:gd name="connsiteX18" fmla="*/ 334492 w 3252408"/>
                <a:gd name="connsiteY18" fmla="*/ 708165 h 3339477"/>
                <a:gd name="connsiteX19" fmla="*/ 552166 w 3252408"/>
                <a:gd name="connsiteY19" fmla="*/ 1063699 h 3339477"/>
                <a:gd name="connsiteX20" fmla="*/ 449496 w 3252408"/>
                <a:gd name="connsiteY20" fmla="*/ 1318015 h 3339477"/>
                <a:gd name="connsiteX21" fmla="*/ 50791 w 3252408"/>
                <a:gd name="connsiteY21" fmla="*/ 1411614 h 3339477"/>
                <a:gd name="connsiteX22" fmla="*/ 0 w 3252408"/>
                <a:gd name="connsiteY22" fmla="*/ 1476916 h 3339477"/>
                <a:gd name="connsiteX23" fmla="*/ 0 w 3252408"/>
                <a:gd name="connsiteY23" fmla="*/ 1861836 h 3339477"/>
                <a:gd name="connsiteX24" fmla="*/ 50791 w 3252408"/>
                <a:gd name="connsiteY24" fmla="*/ 1927138 h 3339477"/>
                <a:gd name="connsiteX25" fmla="*/ 449496 w 3252408"/>
                <a:gd name="connsiteY25" fmla="*/ 2020738 h 3339477"/>
                <a:gd name="connsiteX26" fmla="*/ 552166 w 3252408"/>
                <a:gd name="connsiteY26" fmla="*/ 2275053 h 3339477"/>
                <a:gd name="connsiteX27" fmla="*/ 334492 w 3252408"/>
                <a:gd name="connsiteY27" fmla="*/ 2630587 h 3339477"/>
                <a:gd name="connsiteX28" fmla="*/ 343562 w 3252408"/>
                <a:gd name="connsiteY28" fmla="*/ 2713666 h 3339477"/>
                <a:gd name="connsiteX29" fmla="*/ 608761 w 3252408"/>
                <a:gd name="connsiteY29" fmla="*/ 2985758 h 3339477"/>
                <a:gd name="connsiteX30" fmla="*/ 689663 w 3252408"/>
                <a:gd name="connsiteY30" fmla="*/ 2995191 h 3339477"/>
                <a:gd name="connsiteX31" fmla="*/ 1035764 w 3252408"/>
                <a:gd name="connsiteY31" fmla="*/ 2771712 h 3339477"/>
                <a:gd name="connsiteX32" fmla="*/ 1283550 w 3252408"/>
                <a:gd name="connsiteY32" fmla="*/ 2876921 h 3339477"/>
                <a:gd name="connsiteX33" fmla="*/ 1374973 w 3252408"/>
                <a:gd name="connsiteY33" fmla="*/ 3287236 h 3339477"/>
                <a:gd name="connsiteX34" fmla="*/ 1438824 w 3252408"/>
                <a:gd name="connsiteY34" fmla="*/ 3339478 h 3339477"/>
                <a:gd name="connsiteX35" fmla="*/ 1813948 w 3252408"/>
                <a:gd name="connsiteY35" fmla="*/ 3339478 h 3339477"/>
                <a:gd name="connsiteX36" fmla="*/ 1877799 w 3252408"/>
                <a:gd name="connsiteY36" fmla="*/ 3287236 h 3339477"/>
                <a:gd name="connsiteX37" fmla="*/ 1968859 w 3252408"/>
                <a:gd name="connsiteY37" fmla="*/ 2877647 h 3339477"/>
                <a:gd name="connsiteX38" fmla="*/ 2216645 w 3252408"/>
                <a:gd name="connsiteY38" fmla="*/ 2772438 h 3339477"/>
                <a:gd name="connsiteX39" fmla="*/ 2562746 w 3252408"/>
                <a:gd name="connsiteY39" fmla="*/ 2995916 h 3339477"/>
                <a:gd name="connsiteX40" fmla="*/ 2643648 w 3252408"/>
                <a:gd name="connsiteY40" fmla="*/ 2986484 h 3339477"/>
                <a:gd name="connsiteX41" fmla="*/ 2908847 w 3252408"/>
                <a:gd name="connsiteY41" fmla="*/ 2714392 h 3339477"/>
                <a:gd name="connsiteX42" fmla="*/ 2917917 w 3252408"/>
                <a:gd name="connsiteY42" fmla="*/ 2631313 h 3339477"/>
                <a:gd name="connsiteX43" fmla="*/ 2700243 w 3252408"/>
                <a:gd name="connsiteY43" fmla="*/ 2275779 h 3339477"/>
                <a:gd name="connsiteX44" fmla="*/ 2802913 w 3252408"/>
                <a:gd name="connsiteY44" fmla="*/ 2021464 h 3339477"/>
                <a:gd name="connsiteX45" fmla="*/ 3201619 w 3252408"/>
                <a:gd name="connsiteY45" fmla="*/ 1927864 h 3339477"/>
                <a:gd name="connsiteX46" fmla="*/ 3252409 w 3252408"/>
                <a:gd name="connsiteY46" fmla="*/ 1862562 h 3339477"/>
                <a:gd name="connsiteX47" fmla="*/ 3252409 w 3252408"/>
                <a:gd name="connsiteY47" fmla="*/ 1476916 h 3339477"/>
                <a:gd name="connsiteX48" fmla="*/ 3201256 w 3252408"/>
                <a:gd name="connsiteY48" fmla="*/ 1411614 h 3339477"/>
                <a:gd name="connsiteX49" fmla="*/ 1626023 w 3252408"/>
                <a:gd name="connsiteY49" fmla="*/ 2436858 h 3339477"/>
                <a:gd name="connsiteX50" fmla="*/ 879039 w 3252408"/>
                <a:gd name="connsiteY50" fmla="*/ 1669558 h 3339477"/>
                <a:gd name="connsiteX51" fmla="*/ 1626023 w 3252408"/>
                <a:gd name="connsiteY51" fmla="*/ 902258 h 3339477"/>
                <a:gd name="connsiteX52" fmla="*/ 2373007 w 3252408"/>
                <a:gd name="connsiteY52" fmla="*/ 1669558 h 3339477"/>
                <a:gd name="connsiteX53" fmla="*/ 1626023 w 3252408"/>
                <a:gd name="connsiteY53" fmla="*/ 2436858 h 333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252408" h="3339477">
                  <a:moveTo>
                    <a:pt x="3201256" y="1411614"/>
                  </a:moveTo>
                  <a:lnTo>
                    <a:pt x="2802550" y="1318015"/>
                  </a:lnTo>
                  <a:cubicBezTo>
                    <a:pt x="2777155" y="1228768"/>
                    <a:pt x="2742690" y="1143513"/>
                    <a:pt x="2699881" y="1063699"/>
                  </a:cubicBezTo>
                  <a:lnTo>
                    <a:pt x="2917554" y="708165"/>
                  </a:lnTo>
                  <a:cubicBezTo>
                    <a:pt x="2933880" y="681682"/>
                    <a:pt x="2929889" y="647217"/>
                    <a:pt x="2908485" y="625086"/>
                  </a:cubicBezTo>
                  <a:lnTo>
                    <a:pt x="2643285" y="352994"/>
                  </a:lnTo>
                  <a:cubicBezTo>
                    <a:pt x="2621881" y="330864"/>
                    <a:pt x="2588141" y="326873"/>
                    <a:pt x="2562383" y="343562"/>
                  </a:cubicBezTo>
                  <a:lnTo>
                    <a:pt x="2216282" y="567040"/>
                  </a:lnTo>
                  <a:cubicBezTo>
                    <a:pt x="2138645" y="523143"/>
                    <a:pt x="2055566" y="487589"/>
                    <a:pt x="1968496" y="461831"/>
                  </a:cubicBezTo>
                  <a:lnTo>
                    <a:pt x="1877436" y="52242"/>
                  </a:lnTo>
                  <a:cubicBezTo>
                    <a:pt x="1870543" y="21767"/>
                    <a:pt x="1844060" y="0"/>
                    <a:pt x="1813585" y="0"/>
                  </a:cubicBezTo>
                  <a:lnTo>
                    <a:pt x="1438461" y="0"/>
                  </a:lnTo>
                  <a:cubicBezTo>
                    <a:pt x="1407987" y="0"/>
                    <a:pt x="1381503" y="21767"/>
                    <a:pt x="1374610" y="52242"/>
                  </a:cubicBezTo>
                  <a:lnTo>
                    <a:pt x="1283550" y="461831"/>
                  </a:lnTo>
                  <a:cubicBezTo>
                    <a:pt x="1196480" y="487589"/>
                    <a:pt x="1113401" y="523143"/>
                    <a:pt x="1035764" y="567040"/>
                  </a:cubicBezTo>
                  <a:lnTo>
                    <a:pt x="689663" y="343562"/>
                  </a:lnTo>
                  <a:cubicBezTo>
                    <a:pt x="663905" y="326873"/>
                    <a:pt x="630166" y="330864"/>
                    <a:pt x="608761" y="352994"/>
                  </a:cubicBezTo>
                  <a:lnTo>
                    <a:pt x="343562" y="625086"/>
                  </a:lnTo>
                  <a:cubicBezTo>
                    <a:pt x="322157" y="647217"/>
                    <a:pt x="318167" y="681682"/>
                    <a:pt x="334492" y="708165"/>
                  </a:cubicBezTo>
                  <a:lnTo>
                    <a:pt x="552166" y="1063699"/>
                  </a:lnTo>
                  <a:cubicBezTo>
                    <a:pt x="509357" y="1143513"/>
                    <a:pt x="474892" y="1228768"/>
                    <a:pt x="449496" y="1318015"/>
                  </a:cubicBezTo>
                  <a:lnTo>
                    <a:pt x="50791" y="1411614"/>
                  </a:lnTo>
                  <a:cubicBezTo>
                    <a:pt x="21042" y="1418507"/>
                    <a:pt x="0" y="1445716"/>
                    <a:pt x="0" y="1476916"/>
                  </a:cubicBezTo>
                  <a:lnTo>
                    <a:pt x="0" y="1861836"/>
                  </a:lnTo>
                  <a:cubicBezTo>
                    <a:pt x="0" y="1893036"/>
                    <a:pt x="21042" y="1920245"/>
                    <a:pt x="50791" y="1927138"/>
                  </a:cubicBezTo>
                  <a:lnTo>
                    <a:pt x="449496" y="2020738"/>
                  </a:lnTo>
                  <a:cubicBezTo>
                    <a:pt x="474892" y="2109984"/>
                    <a:pt x="509357" y="2195240"/>
                    <a:pt x="552166" y="2275053"/>
                  </a:cubicBezTo>
                  <a:lnTo>
                    <a:pt x="334492" y="2630587"/>
                  </a:lnTo>
                  <a:cubicBezTo>
                    <a:pt x="318167" y="2657071"/>
                    <a:pt x="322157" y="2691536"/>
                    <a:pt x="343562" y="2713666"/>
                  </a:cubicBezTo>
                  <a:lnTo>
                    <a:pt x="608761" y="2985758"/>
                  </a:lnTo>
                  <a:cubicBezTo>
                    <a:pt x="630166" y="3007888"/>
                    <a:pt x="663905" y="3011879"/>
                    <a:pt x="689663" y="2995191"/>
                  </a:cubicBezTo>
                  <a:lnTo>
                    <a:pt x="1035764" y="2771712"/>
                  </a:lnTo>
                  <a:cubicBezTo>
                    <a:pt x="1113401" y="2815610"/>
                    <a:pt x="1196480" y="2851163"/>
                    <a:pt x="1283550" y="2876921"/>
                  </a:cubicBezTo>
                  <a:lnTo>
                    <a:pt x="1374973" y="3287236"/>
                  </a:lnTo>
                  <a:cubicBezTo>
                    <a:pt x="1381866" y="3317711"/>
                    <a:pt x="1408349" y="3339478"/>
                    <a:pt x="1438824" y="3339478"/>
                  </a:cubicBezTo>
                  <a:lnTo>
                    <a:pt x="1813948" y="3339478"/>
                  </a:lnTo>
                  <a:cubicBezTo>
                    <a:pt x="1844422" y="3339478"/>
                    <a:pt x="1870906" y="3317711"/>
                    <a:pt x="1877799" y="3287236"/>
                  </a:cubicBezTo>
                  <a:lnTo>
                    <a:pt x="1968859" y="2877647"/>
                  </a:lnTo>
                  <a:cubicBezTo>
                    <a:pt x="2055929" y="2851889"/>
                    <a:pt x="2139008" y="2816335"/>
                    <a:pt x="2216645" y="2772438"/>
                  </a:cubicBezTo>
                  <a:lnTo>
                    <a:pt x="2562746" y="2995916"/>
                  </a:lnTo>
                  <a:cubicBezTo>
                    <a:pt x="2588504" y="3012605"/>
                    <a:pt x="2622243" y="3008614"/>
                    <a:pt x="2643648" y="2986484"/>
                  </a:cubicBezTo>
                  <a:lnTo>
                    <a:pt x="2908847" y="2714392"/>
                  </a:lnTo>
                  <a:cubicBezTo>
                    <a:pt x="2930252" y="2692261"/>
                    <a:pt x="2934243" y="2657796"/>
                    <a:pt x="2917917" y="2631313"/>
                  </a:cubicBezTo>
                  <a:lnTo>
                    <a:pt x="2700243" y="2275779"/>
                  </a:lnTo>
                  <a:cubicBezTo>
                    <a:pt x="2743052" y="2195965"/>
                    <a:pt x="2777517" y="2110710"/>
                    <a:pt x="2802913" y="2021464"/>
                  </a:cubicBezTo>
                  <a:lnTo>
                    <a:pt x="3201619" y="1927864"/>
                  </a:lnTo>
                  <a:cubicBezTo>
                    <a:pt x="3231367" y="1920971"/>
                    <a:pt x="3252409" y="1893762"/>
                    <a:pt x="3252409" y="1862562"/>
                  </a:cubicBezTo>
                  <a:lnTo>
                    <a:pt x="3252409" y="1476916"/>
                  </a:lnTo>
                  <a:cubicBezTo>
                    <a:pt x="3252046" y="1445716"/>
                    <a:pt x="3231004" y="1418507"/>
                    <a:pt x="3201256" y="1411614"/>
                  </a:cubicBezTo>
                  <a:close/>
                  <a:moveTo>
                    <a:pt x="1626023" y="2436858"/>
                  </a:moveTo>
                  <a:cubicBezTo>
                    <a:pt x="1213531" y="2436858"/>
                    <a:pt x="879039" y="2093296"/>
                    <a:pt x="879039" y="1669558"/>
                  </a:cubicBezTo>
                  <a:cubicBezTo>
                    <a:pt x="879039" y="1245819"/>
                    <a:pt x="1213531" y="902258"/>
                    <a:pt x="1626023" y="902258"/>
                  </a:cubicBezTo>
                  <a:cubicBezTo>
                    <a:pt x="2038515" y="902258"/>
                    <a:pt x="2373007" y="1245819"/>
                    <a:pt x="2373007" y="1669558"/>
                  </a:cubicBezTo>
                  <a:cubicBezTo>
                    <a:pt x="2373370" y="2093296"/>
                    <a:pt x="2038878" y="2436858"/>
                    <a:pt x="1626023" y="2436858"/>
                  </a:cubicBezTo>
                  <a:close/>
                </a:path>
              </a:pathLst>
            </a:custGeom>
            <a:solidFill>
              <a:schemeClr val="bg2"/>
            </a:solidFill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A9C741DA-2054-2897-D750-2D9D7457175E}"/>
              </a:ext>
            </a:extLst>
          </p:cNvPr>
          <p:cNvSpPr txBox="1">
            <a:spLocks/>
          </p:cNvSpPr>
          <p:nvPr/>
        </p:nvSpPr>
        <p:spPr>
          <a:xfrm>
            <a:off x="4464097" y="2170559"/>
            <a:ext cx="3249244" cy="599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ABC model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ACF8D68-7175-52D3-099A-EF2E0793633D}"/>
              </a:ext>
            </a:extLst>
          </p:cNvPr>
          <p:cNvGrpSpPr/>
          <p:nvPr/>
        </p:nvGrpSpPr>
        <p:grpSpPr>
          <a:xfrm rot="11700000">
            <a:off x="5346520" y="4876899"/>
            <a:ext cx="766800" cy="581400"/>
            <a:chOff x="4638375" y="3190890"/>
            <a:chExt cx="76680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79C2631-D571-C5B9-8F24-CF9EAE81B603}"/>
                    </a:ext>
                  </a:extLst>
                </p14:cNvPr>
                <p14:cNvContentPartPr/>
                <p14:nvPr/>
              </p14:nvContentPartPr>
              <p14:xfrm>
                <a:off x="4638375" y="3295290"/>
                <a:ext cx="721440" cy="47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79C2631-D571-C5B9-8F24-CF9EAE81B6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20735" y="3277290"/>
                  <a:ext cx="7570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BC7CA9A-DE4A-A31F-65C2-E17EB6A76135}"/>
                    </a:ext>
                  </a:extLst>
                </p14:cNvPr>
                <p14:cNvContentPartPr/>
                <p14:nvPr/>
              </p14:nvContentPartPr>
              <p14:xfrm>
                <a:off x="5266935" y="3190890"/>
                <a:ext cx="138240" cy="205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BC7CA9A-DE4A-A31F-65C2-E17EB6A761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9295" y="3172890"/>
                  <a:ext cx="1738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799A0C7-ECBB-6995-DE8F-6D9EE0D90A01}"/>
              </a:ext>
            </a:extLst>
          </p:cNvPr>
          <p:cNvGrpSpPr/>
          <p:nvPr/>
        </p:nvGrpSpPr>
        <p:grpSpPr>
          <a:xfrm>
            <a:off x="7048216" y="4599930"/>
            <a:ext cx="496080" cy="305280"/>
            <a:chOff x="7048215" y="4599930"/>
            <a:chExt cx="49608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589B22F-377E-651F-FEC7-935D3725AA60}"/>
                    </a:ext>
                  </a:extLst>
                </p14:cNvPr>
                <p14:cNvContentPartPr/>
                <p14:nvPr/>
              </p14:nvContentPartPr>
              <p14:xfrm>
                <a:off x="7048215" y="4630890"/>
                <a:ext cx="474840" cy="274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589B22F-377E-651F-FEC7-935D3725AA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30575" y="4613250"/>
                  <a:ext cx="510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91BDD3-2C1B-2B6A-B958-0A4965B62146}"/>
                    </a:ext>
                  </a:extLst>
                </p14:cNvPr>
                <p14:cNvContentPartPr/>
                <p14:nvPr/>
              </p14:nvContentPartPr>
              <p14:xfrm>
                <a:off x="7410375" y="4599930"/>
                <a:ext cx="13392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91BDD3-2C1B-2B6A-B958-0A4965B621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92735" y="4582290"/>
                  <a:ext cx="1695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5B02263-DB06-80EC-0000-D92C0E708548}"/>
              </a:ext>
            </a:extLst>
          </p:cNvPr>
          <p:cNvGrpSpPr/>
          <p:nvPr/>
        </p:nvGrpSpPr>
        <p:grpSpPr>
          <a:xfrm rot="10800000">
            <a:off x="6190716" y="2999986"/>
            <a:ext cx="496080" cy="305280"/>
            <a:chOff x="6592064" y="4761217"/>
            <a:chExt cx="49608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7EADB2-CB8F-2192-9031-32E91B8B8792}"/>
                    </a:ext>
                  </a:extLst>
                </p14:cNvPr>
                <p14:cNvContentPartPr/>
                <p14:nvPr/>
              </p14:nvContentPartPr>
              <p14:xfrm>
                <a:off x="6592064" y="4792177"/>
                <a:ext cx="474840" cy="27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7EADB2-CB8F-2192-9031-32E91B8B87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4424" y="4774177"/>
                  <a:ext cx="510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E299BA-14E3-5496-C82D-C37D62339AA3}"/>
                    </a:ext>
                  </a:extLst>
                </p14:cNvPr>
                <p14:cNvContentPartPr/>
                <p14:nvPr/>
              </p14:nvContentPartPr>
              <p14:xfrm>
                <a:off x="6954224" y="4761217"/>
                <a:ext cx="133920" cy="169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E299BA-14E3-5496-C82D-C37D62339A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6584" y="4743577"/>
                  <a:ext cx="169560" cy="20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0" name="Title 1">
            <a:extLst>
              <a:ext uri="{FF2B5EF4-FFF2-40B4-BE49-F238E27FC236}">
                <a16:creationId xmlns:a16="http://schemas.microsoft.com/office/drawing/2014/main" id="{C351D065-AA14-045E-912B-6C59B68B0FDB}"/>
              </a:ext>
            </a:extLst>
          </p:cNvPr>
          <p:cNvSpPr txBox="1">
            <a:spLocks/>
          </p:cNvSpPr>
          <p:nvPr/>
        </p:nvSpPr>
        <p:spPr>
          <a:xfrm>
            <a:off x="4270733" y="3066956"/>
            <a:ext cx="1606615" cy="476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Physiology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977FCEFF-4195-F43A-3819-1E238B425415}"/>
              </a:ext>
            </a:extLst>
          </p:cNvPr>
          <p:cNvSpPr txBox="1">
            <a:spLocks/>
          </p:cNvSpPr>
          <p:nvPr/>
        </p:nvSpPr>
        <p:spPr>
          <a:xfrm>
            <a:off x="7023863" y="2912142"/>
            <a:ext cx="1606615" cy="476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Comfort</a:t>
            </a:r>
          </a:p>
        </p:txBody>
      </p:sp>
    </p:spTree>
    <p:extLst>
      <p:ext uri="{BB962C8B-B14F-4D97-AF65-F5344CB8AC3E}">
        <p14:creationId xmlns:p14="http://schemas.microsoft.com/office/powerpoint/2010/main" val="322165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flow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3BFD06B-5F63-BC95-536B-8E639739B436}"/>
              </a:ext>
            </a:extLst>
          </p:cNvPr>
          <p:cNvSpPr txBox="1">
            <a:spLocks/>
          </p:cNvSpPr>
          <p:nvPr/>
        </p:nvSpPr>
        <p:spPr>
          <a:xfrm>
            <a:off x="9258391" y="5815732"/>
            <a:ext cx="2139859" cy="1844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D9540D-ABAD-1AC6-4DF9-E41850B1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3300" y="2286000"/>
            <a:ext cx="5105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E8E6FF1-5320-A0BF-597C-FFB51904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728662"/>
            <a:ext cx="10801350" cy="5400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2D0F03-8AEA-03C0-7353-A598A32A0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8800" y="3911600"/>
            <a:ext cx="1252688" cy="1247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C8B65B-F87F-B6C1-E774-2D71FDDBCB9A}"/>
              </a:ext>
            </a:extLst>
          </p:cNvPr>
          <p:cNvSpPr/>
          <p:nvPr/>
        </p:nvSpPr>
        <p:spPr>
          <a:xfrm>
            <a:off x="962044" y="36210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4A2EF0-B6ED-BF4A-F1D4-C638F4C23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5787" y="1739176"/>
            <a:ext cx="1353383" cy="9609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BCD92F-2578-9BE1-902B-301196687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0732" y="1400174"/>
            <a:ext cx="1781422" cy="13430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B80C3-F0B7-A33A-1D2E-616D4CCD51BA}"/>
              </a:ext>
            </a:extLst>
          </p:cNvPr>
          <p:cNvSpPr/>
          <p:nvPr/>
        </p:nvSpPr>
        <p:spPr>
          <a:xfrm>
            <a:off x="8188344" y="11572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96EB96-71E6-F679-1241-54D664DF677A}"/>
              </a:ext>
            </a:extLst>
          </p:cNvPr>
          <p:cNvSpPr/>
          <p:nvPr/>
        </p:nvSpPr>
        <p:spPr>
          <a:xfrm>
            <a:off x="4460894" y="1157287"/>
            <a:ext cx="3066198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986D31-2A8A-062D-0487-E541C3B976CD}"/>
              </a:ext>
            </a:extLst>
          </p:cNvPr>
          <p:cNvGrpSpPr/>
          <p:nvPr/>
        </p:nvGrpSpPr>
        <p:grpSpPr>
          <a:xfrm>
            <a:off x="519589" y="487175"/>
            <a:ext cx="9494181" cy="5762304"/>
            <a:chOff x="519589" y="487175"/>
            <a:chExt cx="9494181" cy="5762304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DB4ADBC4-CBA6-DE6E-D29A-E37AD340A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853" y="1213951"/>
              <a:ext cx="2489790" cy="503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2333D0F-2E2F-E3FC-C15E-0D0894730251}"/>
                </a:ext>
              </a:extLst>
            </p:cNvPr>
            <p:cNvSpPr/>
            <p:nvPr/>
          </p:nvSpPr>
          <p:spPr>
            <a:xfrm>
              <a:off x="2040628" y="4777483"/>
              <a:ext cx="142752" cy="149687"/>
            </a:xfrm>
            <a:prstGeom prst="rect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" name="矢印: 上カーブ 4">
              <a:extLst>
                <a:ext uri="{FF2B5EF4-FFF2-40B4-BE49-F238E27FC236}">
                  <a16:creationId xmlns:a16="http://schemas.microsoft.com/office/drawing/2014/main" id="{0A804211-C866-EBAD-0B2A-85E47C89A6E6}"/>
                </a:ext>
              </a:extLst>
            </p:cNvPr>
            <p:cNvSpPr/>
            <p:nvPr/>
          </p:nvSpPr>
          <p:spPr>
            <a:xfrm rot="14400000">
              <a:off x="1103628" y="2773608"/>
              <a:ext cx="609184" cy="270750"/>
            </a:xfrm>
            <a:prstGeom prst="curved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D5394EC-4BC0-FC97-2865-618E71DFB6ED}"/>
                </a:ext>
              </a:extLst>
            </p:cNvPr>
            <p:cNvSpPr/>
            <p:nvPr/>
          </p:nvSpPr>
          <p:spPr>
            <a:xfrm>
              <a:off x="3685526" y="487175"/>
              <a:ext cx="495478" cy="482673"/>
            </a:xfrm>
            <a:prstGeom prst="ellipse">
              <a:avLst/>
            </a:prstGeom>
            <a:gradFill flip="none" rotWithShape="1">
              <a:gsLst>
                <a:gs pos="74000">
                  <a:schemeClr val="accent4">
                    <a:lumMod val="5000"/>
                    <a:lumOff val="95000"/>
                    <a:alpha val="4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7E21255-CE65-EEF1-FD46-52547577E1BC}"/>
                </a:ext>
              </a:extLst>
            </p:cNvPr>
            <p:cNvSpPr txBox="1"/>
            <p:nvPr/>
          </p:nvSpPr>
          <p:spPr>
            <a:xfrm>
              <a:off x="519589" y="2905580"/>
              <a:ext cx="99141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Convection</a:t>
              </a:r>
              <a:endParaRPr lang="en-US" altLang="ja-JP" sz="1200" i="1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87C55F67-F254-7436-3264-AF8531A07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420" y="4694763"/>
              <a:ext cx="17649" cy="34698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7DB0C8-1F05-C74F-3252-E516C422A9C7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8" y="6003559"/>
              <a:ext cx="320728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グラフィックス 10">
              <a:extLst>
                <a:ext uri="{FF2B5EF4-FFF2-40B4-BE49-F238E27FC236}">
                  <a16:creationId xmlns:a16="http://schemas.microsoft.com/office/drawing/2014/main" id="{E46332EA-7A80-147C-A484-041242D2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3045" y="2465369"/>
              <a:ext cx="179657" cy="17965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BA8CCC4C-FA37-216D-DF28-F0C69F705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1473" y="2741355"/>
              <a:ext cx="179657" cy="179658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871036-3A08-0B4E-0826-B26D3618DBD6}"/>
                </a:ext>
              </a:extLst>
            </p:cNvPr>
            <p:cNvGrpSpPr/>
            <p:nvPr/>
          </p:nvGrpSpPr>
          <p:grpSpPr>
            <a:xfrm>
              <a:off x="1852347" y="2409824"/>
              <a:ext cx="1169292" cy="1129880"/>
              <a:chOff x="1931793" y="2409824"/>
              <a:chExt cx="1169292" cy="1129880"/>
            </a:xfrm>
          </p:grpSpPr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379E031A-3991-F2B7-87EC-8EB6EA4EEF20}"/>
                  </a:ext>
                </a:extLst>
              </p:cNvPr>
              <p:cNvSpPr/>
              <p:nvPr/>
            </p:nvSpPr>
            <p:spPr>
              <a:xfrm>
                <a:off x="1931793" y="2409824"/>
                <a:ext cx="1159856" cy="1129880"/>
              </a:xfrm>
              <a:prstGeom prst="ellipse">
                <a:avLst/>
              </a:prstGeom>
              <a:gradFill flip="none" rotWithShape="1">
                <a:gsLst>
                  <a:gs pos="74000">
                    <a:schemeClr val="accent4">
                      <a:lumMod val="5000"/>
                      <a:lumOff val="95000"/>
                      <a:alpha val="4000"/>
                    </a:schemeClr>
                  </a:gs>
                  <a:gs pos="7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3DF8FC-4DDF-5554-A18B-8B0A1AF1D727}"/>
                  </a:ext>
                </a:extLst>
              </p:cNvPr>
              <p:cNvSpPr txBox="1"/>
              <p:nvPr/>
            </p:nvSpPr>
            <p:spPr>
              <a:xfrm>
                <a:off x="2010099" y="2756939"/>
                <a:ext cx="109098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7800" indent="-177800">
                  <a:tabLst>
                    <a:tab pos="177800" algn="l"/>
                  </a:tabLst>
                </a:pPr>
                <a:r>
                  <a:rPr lang="en-US" altLang="ja-JP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Thermogenesis,</a:t>
                </a: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0D5B11A-3331-2CB1-E3C6-2B53B1B657C2}"/>
                </a:ext>
              </a:extLst>
            </p:cNvPr>
            <p:cNvSpPr txBox="1"/>
            <p:nvPr/>
          </p:nvSpPr>
          <p:spPr>
            <a:xfrm>
              <a:off x="3353544" y="2435963"/>
              <a:ext cx="152897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Evaporation</a:t>
              </a:r>
              <a:endParaRPr lang="en-US" altLang="ja-JP" sz="1200" i="1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FE48A6A-BB06-67D8-5CB7-285C8180D87A}"/>
                </a:ext>
              </a:extLst>
            </p:cNvPr>
            <p:cNvSpPr txBox="1"/>
            <p:nvPr/>
          </p:nvSpPr>
          <p:spPr>
            <a:xfrm rot="16200000">
              <a:off x="1527481" y="5196463"/>
              <a:ext cx="81423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Clothing</a:t>
              </a: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FB4B97C-4EA6-A937-0775-F1BB9EF54678}"/>
                </a:ext>
              </a:extLst>
            </p:cNvPr>
            <p:cNvCxnSpPr>
              <a:cxnSpLocks/>
            </p:cNvCxnSpPr>
            <p:nvPr/>
          </p:nvCxnSpPr>
          <p:spPr>
            <a:xfrm>
              <a:off x="2072887" y="5046435"/>
              <a:ext cx="282825" cy="476359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思考の吹き出し: 雲形 16">
              <a:extLst>
                <a:ext uri="{FF2B5EF4-FFF2-40B4-BE49-F238E27FC236}">
                  <a16:creationId xmlns:a16="http://schemas.microsoft.com/office/drawing/2014/main" id="{08C1A7F6-3F7D-978F-0B0F-1C40011C5FCE}"/>
                </a:ext>
              </a:extLst>
            </p:cNvPr>
            <p:cNvSpPr/>
            <p:nvPr/>
          </p:nvSpPr>
          <p:spPr>
            <a:xfrm flipH="1">
              <a:off x="1471696" y="1246593"/>
              <a:ext cx="439614" cy="345832"/>
            </a:xfrm>
            <a:prstGeom prst="cloudCallout">
              <a:avLst>
                <a:gd name="adj1" fmla="val -98010"/>
                <a:gd name="adj2" fmla="val 10817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AD911ED-5F7E-6288-C588-32E11937ED04}"/>
                </a:ext>
              </a:extLst>
            </p:cNvPr>
            <p:cNvSpPr txBox="1"/>
            <p:nvPr/>
          </p:nvSpPr>
          <p:spPr>
            <a:xfrm>
              <a:off x="1124971" y="1053241"/>
              <a:ext cx="7863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Respiration</a:t>
              </a:r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94E6C980-82E1-B9FF-B0CA-49B209FC9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317" y="984097"/>
              <a:ext cx="636209" cy="1083581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ADFBFF8F-7C70-36C6-1E77-50B494742DDA}"/>
                </a:ext>
              </a:extLst>
            </p:cNvPr>
            <p:cNvSpPr/>
            <p:nvPr/>
          </p:nvSpPr>
          <p:spPr>
            <a:xfrm rot="15300000">
              <a:off x="3246894" y="5623705"/>
              <a:ext cx="774712" cy="61260"/>
            </a:xfrm>
            <a:custGeom>
              <a:avLst/>
              <a:gdLst>
                <a:gd name="connsiteX0" fmla="*/ 0 w 5034396"/>
                <a:gd name="connsiteY0" fmla="*/ 732559 h 742950"/>
                <a:gd name="connsiteX1" fmla="*/ 727364 w 5034396"/>
                <a:gd name="connsiteY1" fmla="*/ 15587 h 742950"/>
                <a:gd name="connsiteX2" fmla="*/ 1444337 w 5034396"/>
                <a:gd name="connsiteY2" fmla="*/ 737755 h 742950"/>
                <a:gd name="connsiteX3" fmla="*/ 2156114 w 5034396"/>
                <a:gd name="connsiteY3" fmla="*/ 15587 h 742950"/>
                <a:gd name="connsiteX4" fmla="*/ 2878282 w 5034396"/>
                <a:gd name="connsiteY4" fmla="*/ 742950 h 742950"/>
                <a:gd name="connsiteX5" fmla="*/ 3600450 w 5034396"/>
                <a:gd name="connsiteY5" fmla="*/ 10391 h 742950"/>
                <a:gd name="connsiteX6" fmla="*/ 4317423 w 5034396"/>
                <a:gd name="connsiteY6" fmla="*/ 727364 h 742950"/>
                <a:gd name="connsiteX7" fmla="*/ 5034396 w 5034396"/>
                <a:gd name="connsiteY7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396" h="742950">
                  <a:moveTo>
                    <a:pt x="0" y="732559"/>
                  </a:moveTo>
                  <a:cubicBezTo>
                    <a:pt x="243320" y="373640"/>
                    <a:pt x="486641" y="14721"/>
                    <a:pt x="727364" y="15587"/>
                  </a:cubicBezTo>
                  <a:cubicBezTo>
                    <a:pt x="968087" y="16453"/>
                    <a:pt x="1206212" y="737755"/>
                    <a:pt x="1444337" y="737755"/>
                  </a:cubicBezTo>
                  <a:cubicBezTo>
                    <a:pt x="1682462" y="737755"/>
                    <a:pt x="1917123" y="14721"/>
                    <a:pt x="2156114" y="15587"/>
                  </a:cubicBezTo>
                  <a:cubicBezTo>
                    <a:pt x="2395105" y="16453"/>
                    <a:pt x="2637559" y="743816"/>
                    <a:pt x="2878282" y="742950"/>
                  </a:cubicBezTo>
                  <a:cubicBezTo>
                    <a:pt x="3119005" y="742084"/>
                    <a:pt x="3360593" y="12989"/>
                    <a:pt x="3600450" y="10391"/>
                  </a:cubicBezTo>
                  <a:cubicBezTo>
                    <a:pt x="3840307" y="7793"/>
                    <a:pt x="4078432" y="729096"/>
                    <a:pt x="4317423" y="727364"/>
                  </a:cubicBezTo>
                  <a:cubicBezTo>
                    <a:pt x="4556414" y="725632"/>
                    <a:pt x="4795405" y="362816"/>
                    <a:pt x="5034396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8F15B9C-1E19-7C08-24EB-C095450C20EC}"/>
                </a:ext>
              </a:extLst>
            </p:cNvPr>
            <p:cNvSpPr txBox="1"/>
            <p:nvPr/>
          </p:nvSpPr>
          <p:spPr>
            <a:xfrm>
              <a:off x="3270003" y="5065813"/>
              <a:ext cx="10230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Radiation</a:t>
              </a:r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ADF1EF40-500F-C6FB-231C-F24B1966C6F6}"/>
                </a:ext>
              </a:extLst>
            </p:cNvPr>
            <p:cNvSpPr/>
            <p:nvPr/>
          </p:nvSpPr>
          <p:spPr>
            <a:xfrm rot="4500000">
              <a:off x="3038763" y="4629029"/>
              <a:ext cx="774712" cy="61260"/>
            </a:xfrm>
            <a:custGeom>
              <a:avLst/>
              <a:gdLst>
                <a:gd name="connsiteX0" fmla="*/ 0 w 5034396"/>
                <a:gd name="connsiteY0" fmla="*/ 732559 h 742950"/>
                <a:gd name="connsiteX1" fmla="*/ 727364 w 5034396"/>
                <a:gd name="connsiteY1" fmla="*/ 15587 h 742950"/>
                <a:gd name="connsiteX2" fmla="*/ 1444337 w 5034396"/>
                <a:gd name="connsiteY2" fmla="*/ 737755 h 742950"/>
                <a:gd name="connsiteX3" fmla="*/ 2156114 w 5034396"/>
                <a:gd name="connsiteY3" fmla="*/ 15587 h 742950"/>
                <a:gd name="connsiteX4" fmla="*/ 2878282 w 5034396"/>
                <a:gd name="connsiteY4" fmla="*/ 742950 h 742950"/>
                <a:gd name="connsiteX5" fmla="*/ 3600450 w 5034396"/>
                <a:gd name="connsiteY5" fmla="*/ 10391 h 742950"/>
                <a:gd name="connsiteX6" fmla="*/ 4317423 w 5034396"/>
                <a:gd name="connsiteY6" fmla="*/ 727364 h 742950"/>
                <a:gd name="connsiteX7" fmla="*/ 5034396 w 5034396"/>
                <a:gd name="connsiteY7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396" h="742950">
                  <a:moveTo>
                    <a:pt x="0" y="732559"/>
                  </a:moveTo>
                  <a:cubicBezTo>
                    <a:pt x="243320" y="373640"/>
                    <a:pt x="486641" y="14721"/>
                    <a:pt x="727364" y="15587"/>
                  </a:cubicBezTo>
                  <a:cubicBezTo>
                    <a:pt x="968087" y="16453"/>
                    <a:pt x="1206212" y="737755"/>
                    <a:pt x="1444337" y="737755"/>
                  </a:cubicBezTo>
                  <a:cubicBezTo>
                    <a:pt x="1682462" y="737755"/>
                    <a:pt x="1917123" y="14721"/>
                    <a:pt x="2156114" y="15587"/>
                  </a:cubicBezTo>
                  <a:cubicBezTo>
                    <a:pt x="2395105" y="16453"/>
                    <a:pt x="2637559" y="743816"/>
                    <a:pt x="2878282" y="742950"/>
                  </a:cubicBezTo>
                  <a:cubicBezTo>
                    <a:pt x="3119005" y="742084"/>
                    <a:pt x="3360593" y="12989"/>
                    <a:pt x="3600450" y="10391"/>
                  </a:cubicBezTo>
                  <a:cubicBezTo>
                    <a:pt x="3840307" y="7793"/>
                    <a:pt x="4078432" y="729096"/>
                    <a:pt x="4317423" y="727364"/>
                  </a:cubicBezTo>
                  <a:cubicBezTo>
                    <a:pt x="4556414" y="725632"/>
                    <a:pt x="4795405" y="362816"/>
                    <a:pt x="5034396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8">
              <a:extLst>
                <a:ext uri="{FF2B5EF4-FFF2-40B4-BE49-F238E27FC236}">
                  <a16:creationId xmlns:a16="http://schemas.microsoft.com/office/drawing/2014/main" id="{B788DBF2-3950-431E-101A-43D8640FA96F}"/>
                </a:ext>
              </a:extLst>
            </p:cNvPr>
            <p:cNvSpPr txBox="1"/>
            <p:nvPr/>
          </p:nvSpPr>
          <p:spPr>
            <a:xfrm>
              <a:off x="3685526" y="1450613"/>
              <a:ext cx="104175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>
                <a:tabLst>
                  <a:tab pos="177800" algn="l"/>
                </a:tabLst>
              </a:pPr>
              <a:r>
                <a:rPr lang="en-US" altLang="ja-JP" sz="12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Solar radiation</a:t>
              </a:r>
            </a:p>
          </p:txBody>
        </p:sp>
        <p:cxnSp>
          <p:nvCxnSpPr>
            <p:cNvPr id="83" name="直線矢印コネクタ 19">
              <a:extLst>
                <a:ext uri="{FF2B5EF4-FFF2-40B4-BE49-F238E27FC236}">
                  <a16:creationId xmlns:a16="http://schemas.microsoft.com/office/drawing/2014/main" id="{7D68B685-3C48-35A5-D665-D04C67014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6818" y="984097"/>
              <a:ext cx="636209" cy="1083581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図 147">
              <a:extLst>
                <a:ext uri="{FF2B5EF4-FFF2-40B4-BE49-F238E27FC236}">
                  <a16:creationId xmlns:a16="http://schemas.microsoft.com/office/drawing/2014/main" id="{85810F6F-77DF-EC1F-0EDE-02E25252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860" y="1784540"/>
              <a:ext cx="4612910" cy="3595138"/>
            </a:xfrm>
            <a:prstGeom prst="rect">
              <a:avLst/>
            </a:prstGeom>
          </p:spPr>
        </p:pic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06093C4-624E-973D-1849-5E0C3F615583}"/>
                </a:ext>
              </a:extLst>
            </p:cNvPr>
            <p:cNvGrpSpPr/>
            <p:nvPr/>
          </p:nvGrpSpPr>
          <p:grpSpPr>
            <a:xfrm>
              <a:off x="2482451" y="3042218"/>
              <a:ext cx="3228480" cy="907920"/>
              <a:chOff x="2482451" y="3042218"/>
              <a:chExt cx="3228480" cy="907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E950BF0-9C1A-8066-7E8B-639CE3B177C0}"/>
                      </a:ext>
                    </a:extLst>
                  </p14:cNvPr>
                  <p14:cNvContentPartPr/>
                  <p14:nvPr/>
                </p14:nvContentPartPr>
                <p14:xfrm>
                  <a:off x="2482451" y="3042218"/>
                  <a:ext cx="3151440" cy="90792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E950BF0-9C1A-8066-7E8B-639CE3B177C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464811" y="3024218"/>
                    <a:ext cx="3187080" cy="9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4762A6C-1C2F-0BF2-0B76-CAA01048215F}"/>
                      </a:ext>
                    </a:extLst>
                  </p14:cNvPr>
                  <p14:cNvContentPartPr/>
                  <p14:nvPr/>
                </p14:nvContentPartPr>
                <p14:xfrm>
                  <a:off x="5375411" y="3496538"/>
                  <a:ext cx="335520" cy="2854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4762A6C-1C2F-0BF2-0B76-CAA01048215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357771" y="3478898"/>
                    <a:ext cx="371160" cy="321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388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FEB-18BC-B9FE-B394-D652DC3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thermal node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2599-614D-E8AE-1A86-4091561EB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ja-JP" altLang="en-US" dirty="0"/>
              <a:t>あああ</a:t>
            </a:r>
            <a:endParaRPr lang="en-US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53596E69-28CD-2431-3904-4B6F79182D78}"/>
              </a:ext>
            </a:extLst>
          </p:cNvPr>
          <p:cNvGrpSpPr/>
          <p:nvPr/>
        </p:nvGrpSpPr>
        <p:grpSpPr>
          <a:xfrm>
            <a:off x="3964853" y="2218282"/>
            <a:ext cx="8050934" cy="3564137"/>
            <a:chOff x="3964853" y="2218282"/>
            <a:chExt cx="8050934" cy="356413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AE20C4-8F4E-DB2F-7EF6-872EC83264B7}"/>
                </a:ext>
              </a:extLst>
            </p:cNvPr>
            <p:cNvCxnSpPr>
              <a:cxnSpLocks/>
            </p:cNvCxnSpPr>
            <p:nvPr/>
          </p:nvCxnSpPr>
          <p:spPr>
            <a:xfrm>
              <a:off x="3964853" y="5695950"/>
              <a:ext cx="8050934" cy="0"/>
            </a:xfrm>
            <a:prstGeom prst="line">
              <a:avLst/>
            </a:prstGeom>
            <a:ln w="41275"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D90957-6D1F-7682-5EFD-51E37697466B}"/>
                </a:ext>
              </a:extLst>
            </p:cNvPr>
            <p:cNvSpPr/>
            <p:nvPr/>
          </p:nvSpPr>
          <p:spPr>
            <a:xfrm>
              <a:off x="4591649" y="3186113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32303-89CA-3CFF-A347-569C8E23A214}"/>
                </a:ext>
              </a:extLst>
            </p:cNvPr>
            <p:cNvSpPr/>
            <p:nvPr/>
          </p:nvSpPr>
          <p:spPr>
            <a:xfrm>
              <a:off x="7235371" y="3186113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FF8E1-E29B-18CD-327D-5EAD718585F6}"/>
                </a:ext>
              </a:extLst>
            </p:cNvPr>
            <p:cNvSpPr/>
            <p:nvPr/>
          </p:nvSpPr>
          <p:spPr>
            <a:xfrm rot="16200000">
              <a:off x="5913510" y="1998136"/>
              <a:ext cx="133885" cy="2509837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87A6D5-81DB-8B75-690E-9D26D027EB23}"/>
                </a:ext>
              </a:extLst>
            </p:cNvPr>
            <p:cNvSpPr/>
            <p:nvPr/>
          </p:nvSpPr>
          <p:spPr>
            <a:xfrm>
              <a:off x="5892197" y="4353773"/>
              <a:ext cx="172517" cy="17251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61C5936B-85AE-D286-6BD2-8428664AF8CE}"/>
                </a:ext>
              </a:extLst>
            </p:cNvPr>
            <p:cNvSpPr txBox="1">
              <a:spLocks/>
            </p:cNvSpPr>
            <p:nvPr/>
          </p:nvSpPr>
          <p:spPr>
            <a:xfrm>
              <a:off x="8632739" y="2218282"/>
              <a:ext cx="2990850" cy="4691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Outside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6C89E82-1F70-F6E6-F638-5B3ECA1E1FE7}"/>
                </a:ext>
              </a:extLst>
            </p:cNvPr>
            <p:cNvSpPr txBox="1">
              <a:spLocks/>
            </p:cNvSpPr>
            <p:nvPr/>
          </p:nvSpPr>
          <p:spPr>
            <a:xfrm>
              <a:off x="4476580" y="2218282"/>
              <a:ext cx="2990850" cy="4691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Inside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7FE7C1-BA0F-47AB-82DD-A99FB1E2659D}"/>
                </a:ext>
              </a:extLst>
            </p:cNvPr>
            <p:cNvSpPr/>
            <p:nvPr/>
          </p:nvSpPr>
          <p:spPr>
            <a:xfrm>
              <a:off x="10041905" y="4353773"/>
              <a:ext cx="172517" cy="17251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照明のイラスト「白熱電球」">
              <a:extLst>
                <a:ext uri="{FF2B5EF4-FFF2-40B4-BE49-F238E27FC236}">
                  <a16:creationId xmlns:a16="http://schemas.microsoft.com/office/drawing/2014/main" id="{30D5BE1A-5C9F-9A38-AAA9-1765C1C11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395" y="3297496"/>
              <a:ext cx="817220" cy="76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パソコンの前でご飯を食べる人のイラスト">
              <a:extLst>
                <a:ext uri="{FF2B5EF4-FFF2-40B4-BE49-F238E27FC236}">
                  <a16:creationId xmlns:a16="http://schemas.microsoft.com/office/drawing/2014/main" id="{4C7B333F-FF22-A948-8416-542F60A01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971" y="4667518"/>
              <a:ext cx="1179789" cy="11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85">
              <a:extLst>
                <a:ext uri="{FF2B5EF4-FFF2-40B4-BE49-F238E27FC236}">
                  <a16:creationId xmlns:a16="http://schemas.microsoft.com/office/drawing/2014/main" id="{21875457-F07A-F4A9-1250-F6E32E611893}"/>
                </a:ext>
              </a:extLst>
            </p:cNvPr>
            <p:cNvSpPr txBox="1"/>
            <p:nvPr/>
          </p:nvSpPr>
          <p:spPr>
            <a:xfrm>
              <a:off x="5048901" y="4015006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Temperature: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</a:t>
              </a:r>
              <a:r>
                <a:rPr lang="en-US" altLang="ja-JP" sz="1400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in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</a:t>
              </a:r>
              <a:r>
                <a:rPr lang="en-US" altLang="ja-JP" sz="140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</a:t>
              </a:r>
              <a:r>
                <a:rPr lang="en-US" altLang="ja-JP" sz="14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5">
              <a:extLst>
                <a:ext uri="{FF2B5EF4-FFF2-40B4-BE49-F238E27FC236}">
                  <a16:creationId xmlns:a16="http://schemas.microsoft.com/office/drawing/2014/main" id="{35A899A2-8312-B05A-204C-76B7C034AA12}"/>
                </a:ext>
              </a:extLst>
            </p:cNvPr>
            <p:cNvSpPr txBox="1"/>
            <p:nvPr/>
          </p:nvSpPr>
          <p:spPr>
            <a:xfrm>
              <a:off x="9198609" y="4015006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Temperature: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</a:t>
              </a:r>
              <a:r>
                <a:rPr lang="en-US" altLang="ja-JP" sz="1400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out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</a:t>
              </a:r>
              <a:r>
                <a:rPr lang="en-US" altLang="ja-JP" sz="1400" baseline="300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o</a:t>
              </a:r>
              <a:r>
                <a:rPr lang="en-US" altLang="ja-JP" sz="1400" dirty="0" err="1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2058" name="Picture 10" descr="三段の雪だるまのイラスト">
              <a:extLst>
                <a:ext uri="{FF2B5EF4-FFF2-40B4-BE49-F238E27FC236}">
                  <a16:creationId xmlns:a16="http://schemas.microsoft.com/office/drawing/2014/main" id="{4B101784-B1A0-318F-7EC0-9AEB55C84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927" y="4573920"/>
              <a:ext cx="1049574" cy="1093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6850D9-B77D-129F-3B95-20048E015A7D}"/>
                </a:ext>
              </a:extLst>
            </p:cNvPr>
            <p:cNvGrpSpPr/>
            <p:nvPr/>
          </p:nvGrpSpPr>
          <p:grpSpPr>
            <a:xfrm>
              <a:off x="6083050" y="4315464"/>
              <a:ext cx="3955680" cy="261833"/>
              <a:chOff x="6129585" y="4395376"/>
              <a:chExt cx="3955680" cy="261833"/>
            </a:xfrm>
          </p:grpSpPr>
          <p:cxnSp>
            <p:nvCxnSpPr>
              <p:cNvPr id="31" name="直線コネクタ 139">
                <a:extLst>
                  <a:ext uri="{FF2B5EF4-FFF2-40B4-BE49-F238E27FC236}">
                    <a16:creationId xmlns:a16="http://schemas.microsoft.com/office/drawing/2014/main" id="{A849BAA1-BB22-6394-AFDA-E53171DBA84E}"/>
                  </a:ext>
                </a:extLst>
              </p:cNvPr>
              <p:cNvCxnSpPr/>
              <p:nvPr/>
            </p:nvCxnSpPr>
            <p:spPr>
              <a:xfrm rot="5400000" flipV="1">
                <a:off x="8233500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140">
                <a:extLst>
                  <a:ext uri="{FF2B5EF4-FFF2-40B4-BE49-F238E27FC236}">
                    <a16:creationId xmlns:a16="http://schemas.microsoft.com/office/drawing/2014/main" id="{307AA94B-E723-B267-48C3-877E013007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6264" y="4507029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141">
                <a:extLst>
                  <a:ext uri="{FF2B5EF4-FFF2-40B4-BE49-F238E27FC236}">
                    <a16:creationId xmlns:a16="http://schemas.microsoft.com/office/drawing/2014/main" id="{CF8534D7-8DC5-3D34-D782-0FCF7EF35292}"/>
                  </a:ext>
                </a:extLst>
              </p:cNvPr>
              <p:cNvCxnSpPr/>
              <p:nvPr/>
            </p:nvCxnSpPr>
            <p:spPr>
              <a:xfrm rot="5400000" flipV="1">
                <a:off x="8119030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142">
                <a:extLst>
                  <a:ext uri="{FF2B5EF4-FFF2-40B4-BE49-F238E27FC236}">
                    <a16:creationId xmlns:a16="http://schemas.microsoft.com/office/drawing/2014/main" id="{908F1DC6-B407-3E15-6EBF-89AAAD160A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61794" y="4507029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143">
                <a:extLst>
                  <a:ext uri="{FF2B5EF4-FFF2-40B4-BE49-F238E27FC236}">
                    <a16:creationId xmlns:a16="http://schemas.microsoft.com/office/drawing/2014/main" id="{AC264B4A-1A18-6745-6F31-826A686D2887}"/>
                  </a:ext>
                </a:extLst>
              </p:cNvPr>
              <p:cNvCxnSpPr/>
              <p:nvPr/>
            </p:nvCxnSpPr>
            <p:spPr>
              <a:xfrm rot="5400000" flipV="1">
                <a:off x="8004707" y="4488319"/>
                <a:ext cx="261830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144">
                <a:extLst>
                  <a:ext uri="{FF2B5EF4-FFF2-40B4-BE49-F238E27FC236}">
                    <a16:creationId xmlns:a16="http://schemas.microsoft.com/office/drawing/2014/main" id="{1351315F-CCB8-DDD0-1170-09FC2E106B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47471" y="4507028"/>
                <a:ext cx="261830" cy="3852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145">
                <a:extLst>
                  <a:ext uri="{FF2B5EF4-FFF2-40B4-BE49-F238E27FC236}">
                    <a16:creationId xmlns:a16="http://schemas.microsoft.com/office/drawing/2014/main" id="{07D7F919-6D64-735A-F85C-FD7B27294A07}"/>
                  </a:ext>
                </a:extLst>
              </p:cNvPr>
              <p:cNvCxnSpPr/>
              <p:nvPr/>
            </p:nvCxnSpPr>
            <p:spPr>
              <a:xfrm rot="5400000" flipV="1">
                <a:off x="7890383" y="4488320"/>
                <a:ext cx="261831" cy="7594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146">
                <a:extLst>
                  <a:ext uri="{FF2B5EF4-FFF2-40B4-BE49-F238E27FC236}">
                    <a16:creationId xmlns:a16="http://schemas.microsoft.com/office/drawing/2014/main" id="{C141D6B5-1C89-9CE4-DD7D-485E3EE266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09058" y="4454532"/>
                <a:ext cx="133421" cy="1511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147">
                <a:extLst>
                  <a:ext uri="{FF2B5EF4-FFF2-40B4-BE49-F238E27FC236}">
                    <a16:creationId xmlns:a16="http://schemas.microsoft.com/office/drawing/2014/main" id="{46140537-3C6A-4E1E-F80F-CCDD95FD38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50027" y="4583337"/>
                <a:ext cx="128409" cy="19336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148">
                <a:extLst>
                  <a:ext uri="{FF2B5EF4-FFF2-40B4-BE49-F238E27FC236}">
                    <a16:creationId xmlns:a16="http://schemas.microsoft.com/office/drawing/2014/main" id="{7172640B-1730-F886-99F1-6D3B980802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23900" y="4526291"/>
                <a:ext cx="166136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149">
                <a:extLst>
                  <a:ext uri="{FF2B5EF4-FFF2-40B4-BE49-F238E27FC236}">
                    <a16:creationId xmlns:a16="http://schemas.microsoft.com/office/drawing/2014/main" id="{4EA115EC-89B9-5541-D844-CAFB66D28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9585" y="4526290"/>
                <a:ext cx="1838626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矢印: 下 56">
              <a:extLst>
                <a:ext uri="{FF2B5EF4-FFF2-40B4-BE49-F238E27FC236}">
                  <a16:creationId xmlns:a16="http://schemas.microsoft.com/office/drawing/2014/main" id="{B1F5318B-82D3-B975-84E3-9E9E06E8B988}"/>
                </a:ext>
              </a:extLst>
            </p:cNvPr>
            <p:cNvSpPr/>
            <p:nvPr/>
          </p:nvSpPr>
          <p:spPr>
            <a:xfrm rot="16200000">
              <a:off x="7953346" y="2999255"/>
              <a:ext cx="195882" cy="2286552"/>
            </a:xfrm>
            <a:prstGeom prst="downArrow">
              <a:avLst/>
            </a:prstGeom>
            <a:gradFill>
              <a:gsLst>
                <a:gs pos="27000">
                  <a:srgbClr val="F8D8DB"/>
                </a:gs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85">
              <a:extLst>
                <a:ext uri="{FF2B5EF4-FFF2-40B4-BE49-F238E27FC236}">
                  <a16:creationId xmlns:a16="http://schemas.microsoft.com/office/drawing/2014/main" id="{B5FB5A98-525A-C3EF-B1F7-D25BBD2C081F}"/>
                </a:ext>
              </a:extLst>
            </p:cNvPr>
            <p:cNvSpPr txBox="1"/>
            <p:nvPr/>
          </p:nvSpPr>
          <p:spPr>
            <a:xfrm>
              <a:off x="7240926" y="3690325"/>
              <a:ext cx="1859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transfer: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q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[W]</a:t>
              </a:r>
              <a:endParaRPr lang="en-US" altLang="ja-JP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85">
              <a:extLst>
                <a:ext uri="{FF2B5EF4-FFF2-40B4-BE49-F238E27FC236}">
                  <a16:creationId xmlns:a16="http://schemas.microsoft.com/office/drawing/2014/main" id="{F5D22B97-A27C-EAEA-8EBF-A5D6FC5B02F8}"/>
                </a:ext>
              </a:extLst>
            </p:cNvPr>
            <p:cNvSpPr txBox="1"/>
            <p:nvPr/>
          </p:nvSpPr>
          <p:spPr>
            <a:xfrm>
              <a:off x="6694440" y="2705099"/>
              <a:ext cx="19184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capacity: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[J/K]</a:t>
              </a:r>
            </a:p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Area: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[m</a:t>
              </a:r>
              <a:r>
                <a:rPr lang="en-US" altLang="ja-JP" sz="1400" baseline="300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2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]</a:t>
              </a:r>
            </a:p>
          </p:txBody>
        </p:sp>
        <p:cxnSp>
          <p:nvCxnSpPr>
            <p:cNvPr id="51" name="直線コネクタ 149">
              <a:extLst>
                <a:ext uri="{FF2B5EF4-FFF2-40B4-BE49-F238E27FC236}">
                  <a16:creationId xmlns:a16="http://schemas.microsoft.com/office/drawing/2014/main" id="{07CFB37C-9CA7-792C-ED8F-4DF8D62BA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284" y="2929056"/>
              <a:ext cx="316916" cy="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149">
              <a:extLst>
                <a:ext uri="{FF2B5EF4-FFF2-40B4-BE49-F238E27FC236}">
                  <a16:creationId xmlns:a16="http://schemas.microsoft.com/office/drawing/2014/main" id="{AC238862-828F-2A5B-F692-410716B0B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2005" y="2932022"/>
              <a:ext cx="294413" cy="31831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85">
              <a:extLst>
                <a:ext uri="{FF2B5EF4-FFF2-40B4-BE49-F238E27FC236}">
                  <a16:creationId xmlns:a16="http://schemas.microsoft.com/office/drawing/2014/main" id="{BAC3F05E-477B-3C2B-2E17-13B68DBB0C9F}"/>
                </a:ext>
              </a:extLst>
            </p:cNvPr>
            <p:cNvSpPr txBox="1"/>
            <p:nvPr/>
          </p:nvSpPr>
          <p:spPr>
            <a:xfrm>
              <a:off x="5898056" y="5103814"/>
              <a:ext cx="13292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Heat gain: </a:t>
              </a:r>
              <a:r>
                <a:rPr lang="en-US" altLang="ja-JP" sz="1400" i="1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Q</a:t>
              </a: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 [W]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D94552-7E68-E6FD-25D1-77832994E6FB}"/>
                </a:ext>
              </a:extLst>
            </p:cNvPr>
            <p:cNvGrpSpPr/>
            <p:nvPr/>
          </p:nvGrpSpPr>
          <p:grpSpPr>
            <a:xfrm>
              <a:off x="4879575" y="4383010"/>
              <a:ext cx="113040" cy="297000"/>
              <a:chOff x="4879575" y="4383010"/>
              <a:chExt cx="113040" cy="29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99DE897-5E73-845F-A0D7-A7585EC7FD4F}"/>
                      </a:ext>
                    </a:extLst>
                  </p14:cNvPr>
                  <p14:cNvContentPartPr/>
                  <p14:nvPr/>
                </p14:nvContentPartPr>
                <p14:xfrm>
                  <a:off x="4916295" y="4397770"/>
                  <a:ext cx="75240" cy="282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99DE897-5E73-845F-A0D7-A7585EC7FD4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05495" y="4386970"/>
                    <a:ext cx="9684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9C92008D-9F34-BB76-C900-367AB5C1303C}"/>
                      </a:ext>
                    </a:extLst>
                  </p14:cNvPr>
                  <p14:cNvContentPartPr/>
                  <p14:nvPr/>
                </p14:nvContentPartPr>
                <p14:xfrm>
                  <a:off x="4879575" y="4383010"/>
                  <a:ext cx="113040" cy="1000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9C92008D-9F34-BB76-C900-367AB5C130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68775" y="4372210"/>
                    <a:ext cx="13500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30229DAB-AEF6-E13F-DDBF-CCCFA898BDF4}"/>
                </a:ext>
              </a:extLst>
            </p:cNvPr>
            <p:cNvGrpSpPr/>
            <p:nvPr/>
          </p:nvGrpSpPr>
          <p:grpSpPr>
            <a:xfrm>
              <a:off x="5283135" y="4514770"/>
              <a:ext cx="191160" cy="177840"/>
              <a:chOff x="5283135" y="4514770"/>
              <a:chExt cx="191160" cy="17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048" name="Ink 2047">
                    <a:extLst>
                      <a:ext uri="{FF2B5EF4-FFF2-40B4-BE49-F238E27FC236}">
                        <a16:creationId xmlns:a16="http://schemas.microsoft.com/office/drawing/2014/main" id="{5025C9B6-E045-FCF3-8030-33D917400195}"/>
                      </a:ext>
                    </a:extLst>
                  </p14:cNvPr>
                  <p14:cNvContentPartPr/>
                  <p14:nvPr/>
                </p14:nvContentPartPr>
                <p14:xfrm>
                  <a:off x="5283135" y="4535650"/>
                  <a:ext cx="133920" cy="156960"/>
                </p14:xfrm>
              </p:contentPart>
            </mc:Choice>
            <mc:Fallback xmlns="">
              <p:pic>
                <p:nvPicPr>
                  <p:cNvPr id="2048" name="Ink 2047">
                    <a:extLst>
                      <a:ext uri="{FF2B5EF4-FFF2-40B4-BE49-F238E27FC236}">
                        <a16:creationId xmlns:a16="http://schemas.microsoft.com/office/drawing/2014/main" id="{5025C9B6-E045-FCF3-8030-33D91740019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72335" y="4524850"/>
                    <a:ext cx="1558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049" name="Ink 2048">
                    <a:extLst>
                      <a:ext uri="{FF2B5EF4-FFF2-40B4-BE49-F238E27FC236}">
                        <a16:creationId xmlns:a16="http://schemas.microsoft.com/office/drawing/2014/main" id="{A0CD1D00-6A1A-5E06-14B7-DF66ED3C0172}"/>
                      </a:ext>
                    </a:extLst>
                  </p14:cNvPr>
                  <p14:cNvContentPartPr/>
                  <p14:nvPr/>
                </p14:nvContentPartPr>
                <p14:xfrm>
                  <a:off x="5340375" y="4514770"/>
                  <a:ext cx="133920" cy="54000"/>
                </p14:xfrm>
              </p:contentPart>
            </mc:Choice>
            <mc:Fallback xmlns="">
              <p:pic>
                <p:nvPicPr>
                  <p:cNvPr id="2049" name="Ink 2048">
                    <a:extLst>
                      <a:ext uri="{FF2B5EF4-FFF2-40B4-BE49-F238E27FC236}">
                        <a16:creationId xmlns:a16="http://schemas.microsoft.com/office/drawing/2014/main" id="{A0CD1D00-6A1A-5E06-14B7-DF66ED3C017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29215" y="4503610"/>
                    <a:ext cx="155880" cy="7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DF6CF35B-D087-0C59-1A21-16C488074EB0}"/>
                </a:ext>
              </a:extLst>
            </p:cNvPr>
            <p:cNvGrpSpPr/>
            <p:nvPr/>
          </p:nvGrpSpPr>
          <p:grpSpPr>
            <a:xfrm>
              <a:off x="5504594" y="4738191"/>
              <a:ext cx="231120" cy="111240"/>
              <a:chOff x="5838615" y="4736890"/>
              <a:chExt cx="231120" cy="11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51" name="Ink 2050">
                    <a:extLst>
                      <a:ext uri="{FF2B5EF4-FFF2-40B4-BE49-F238E27FC236}">
                        <a16:creationId xmlns:a16="http://schemas.microsoft.com/office/drawing/2014/main" id="{3ED3A194-AD0E-BDA2-7050-F0C5483E77C4}"/>
                      </a:ext>
                    </a:extLst>
                  </p14:cNvPr>
                  <p14:cNvContentPartPr/>
                  <p14:nvPr/>
                </p14:nvContentPartPr>
                <p14:xfrm>
                  <a:off x="5838615" y="4762810"/>
                  <a:ext cx="190440" cy="85320"/>
                </p14:xfrm>
              </p:contentPart>
            </mc:Choice>
            <mc:Fallback xmlns="">
              <p:pic>
                <p:nvPicPr>
                  <p:cNvPr id="2051" name="Ink 2050">
                    <a:extLst>
                      <a:ext uri="{FF2B5EF4-FFF2-40B4-BE49-F238E27FC236}">
                        <a16:creationId xmlns:a16="http://schemas.microsoft.com/office/drawing/2014/main" id="{3ED3A194-AD0E-BDA2-7050-F0C5483E77C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827815" y="4752010"/>
                    <a:ext cx="21240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53" name="Ink 2052">
                    <a:extLst>
                      <a:ext uri="{FF2B5EF4-FFF2-40B4-BE49-F238E27FC236}">
                        <a16:creationId xmlns:a16="http://schemas.microsoft.com/office/drawing/2014/main" id="{91249115-AF98-DD9B-F108-8160D9EBD415}"/>
                      </a:ext>
                    </a:extLst>
                  </p14:cNvPr>
                  <p14:cNvContentPartPr/>
                  <p14:nvPr/>
                </p14:nvContentPartPr>
                <p14:xfrm>
                  <a:off x="5968935" y="4736890"/>
                  <a:ext cx="100800" cy="98640"/>
                </p14:xfrm>
              </p:contentPart>
            </mc:Choice>
            <mc:Fallback xmlns="">
              <p:pic>
                <p:nvPicPr>
                  <p:cNvPr id="2053" name="Ink 2052">
                    <a:extLst>
                      <a:ext uri="{FF2B5EF4-FFF2-40B4-BE49-F238E27FC236}">
                        <a16:creationId xmlns:a16="http://schemas.microsoft.com/office/drawing/2014/main" id="{91249115-AF98-DD9B-F108-8160D9EBD41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957775" y="4725730"/>
                    <a:ext cx="12276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9" name="Group 2068">
              <a:extLst>
                <a:ext uri="{FF2B5EF4-FFF2-40B4-BE49-F238E27FC236}">
                  <a16:creationId xmlns:a16="http://schemas.microsoft.com/office/drawing/2014/main" id="{12DA85C2-965D-DBC7-4732-D8019EADC2F8}"/>
                </a:ext>
              </a:extLst>
            </p:cNvPr>
            <p:cNvGrpSpPr/>
            <p:nvPr/>
          </p:nvGrpSpPr>
          <p:grpSpPr>
            <a:xfrm>
              <a:off x="8176342" y="4668966"/>
              <a:ext cx="2669783" cy="443487"/>
              <a:chOff x="7821963" y="4836831"/>
              <a:chExt cx="2669783" cy="443487"/>
            </a:xfrm>
          </p:grpSpPr>
          <p:sp>
            <p:nvSpPr>
              <p:cNvPr id="2065" name="テキスト ボックス 85">
                <a:extLst>
                  <a:ext uri="{FF2B5EF4-FFF2-40B4-BE49-F238E27FC236}">
                    <a16:creationId xmlns:a16="http://schemas.microsoft.com/office/drawing/2014/main" id="{C64314B5-BBBB-DF73-990D-D364B7B74544}"/>
                  </a:ext>
                </a:extLst>
              </p:cNvPr>
              <p:cNvSpPr txBox="1"/>
              <p:nvPr/>
            </p:nvSpPr>
            <p:spPr>
              <a:xfrm>
                <a:off x="8366411" y="4849431"/>
                <a:ext cx="21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tabLst>
                    <a:tab pos="177800" algn="l"/>
                  </a:tabLst>
                </a:pP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Heat transfer coefficient: </a:t>
                </a:r>
              </a:p>
              <a:p>
                <a:pPr>
                  <a:tabLst>
                    <a:tab pos="177800" algn="l"/>
                  </a:tabLst>
                </a:pPr>
                <a:r>
                  <a:rPr lang="en-US" altLang="ja-JP" sz="14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h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 [W/m</a:t>
                </a:r>
                <a:r>
                  <a:rPr lang="en-US" altLang="ja-JP" sz="14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2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  <a:cs typeface="Arial" panose="020B0604020202020204" pitchFamily="34" charset="0"/>
                  </a:rPr>
                  <a:t>*K]</a:t>
                </a:r>
              </a:p>
            </p:txBody>
          </p:sp>
          <p:cxnSp>
            <p:nvCxnSpPr>
              <p:cNvPr id="2066" name="直線コネクタ 149">
                <a:extLst>
                  <a:ext uri="{FF2B5EF4-FFF2-40B4-BE49-F238E27FC236}">
                    <a16:creationId xmlns:a16="http://schemas.microsoft.com/office/drawing/2014/main" id="{8391D27A-A2F9-8EC1-C2C7-C94CCE70D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6245" y="5055186"/>
                <a:ext cx="31691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直線コネクタ 149">
                <a:extLst>
                  <a:ext uri="{FF2B5EF4-FFF2-40B4-BE49-F238E27FC236}">
                    <a16:creationId xmlns:a16="http://schemas.microsoft.com/office/drawing/2014/main" id="{6AB64C2C-C4A7-A33C-ACAC-3E2965808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1963" y="4836831"/>
                <a:ext cx="150416" cy="22132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0" name="直線コネクタ 149">
              <a:extLst>
                <a:ext uri="{FF2B5EF4-FFF2-40B4-BE49-F238E27FC236}">
                  <a16:creationId xmlns:a16="http://schemas.microsoft.com/office/drawing/2014/main" id="{D7F85460-C2CE-9F77-F975-201C5F143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814" y="5219614"/>
              <a:ext cx="266378" cy="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4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グループ化 86">
            <a:extLst>
              <a:ext uri="{FF2B5EF4-FFF2-40B4-BE49-F238E27FC236}">
                <a16:creationId xmlns:a16="http://schemas.microsoft.com/office/drawing/2014/main" id="{EE0E48AE-6AD7-2B90-9B13-378FF32211ED}"/>
              </a:ext>
            </a:extLst>
          </p:cNvPr>
          <p:cNvGrpSpPr/>
          <p:nvPr/>
        </p:nvGrpSpPr>
        <p:grpSpPr>
          <a:xfrm>
            <a:off x="1673521" y="1690688"/>
            <a:ext cx="8795291" cy="5036200"/>
            <a:chOff x="158360" y="492957"/>
            <a:chExt cx="10295365" cy="5895147"/>
          </a:xfrm>
        </p:grpSpPr>
        <p:cxnSp>
          <p:nvCxnSpPr>
            <p:cNvPr id="138" name="直線矢印コネクタ 1">
              <a:extLst>
                <a:ext uri="{FF2B5EF4-FFF2-40B4-BE49-F238E27FC236}">
                  <a16:creationId xmlns:a16="http://schemas.microsoft.com/office/drawing/2014/main" id="{587A0648-AAAB-7907-C9FE-043665989455}"/>
                </a:ext>
              </a:extLst>
            </p:cNvPr>
            <p:cNvCxnSpPr>
              <a:cxnSpLocks/>
            </p:cNvCxnSpPr>
            <p:nvPr/>
          </p:nvCxnSpPr>
          <p:spPr>
            <a:xfrm>
              <a:off x="3920608" y="842980"/>
              <a:ext cx="4147456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6">
              <a:extLst>
                <a:ext uri="{FF2B5EF4-FFF2-40B4-BE49-F238E27FC236}">
                  <a16:creationId xmlns:a16="http://schemas.microsoft.com/office/drawing/2014/main" id="{2AAB5295-0844-9E21-EABE-B6A58FA8B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2036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8">
              <a:extLst>
                <a:ext uri="{FF2B5EF4-FFF2-40B4-BE49-F238E27FC236}">
                  <a16:creationId xmlns:a16="http://schemas.microsoft.com/office/drawing/2014/main" id="{53B0441F-BA74-B355-D89B-C4E70A129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608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9">
              <a:extLst>
                <a:ext uri="{FF2B5EF4-FFF2-40B4-BE49-F238E27FC236}">
                  <a16:creationId xmlns:a16="http://schemas.microsoft.com/office/drawing/2014/main" id="{E3EF9A94-361F-5F7F-A6BD-F556010E8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065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0">
              <a:extLst>
                <a:ext uri="{FF2B5EF4-FFF2-40B4-BE49-F238E27FC236}">
                  <a16:creationId xmlns:a16="http://schemas.microsoft.com/office/drawing/2014/main" id="{1E57BE9A-3F8D-BAB3-AEBC-6AAB9DED4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6636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">
              <a:extLst>
                <a:ext uri="{FF2B5EF4-FFF2-40B4-BE49-F238E27FC236}">
                  <a16:creationId xmlns:a16="http://schemas.microsoft.com/office/drawing/2014/main" id="{8F4EEF36-5848-1EAB-E62B-21B075542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4708657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6">
              <a:extLst>
                <a:ext uri="{FF2B5EF4-FFF2-40B4-BE49-F238E27FC236}">
                  <a16:creationId xmlns:a16="http://schemas.microsoft.com/office/drawing/2014/main" id="{187D39F1-6AFD-900A-7309-E480B5E98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3576542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7">
              <a:extLst>
                <a:ext uri="{FF2B5EF4-FFF2-40B4-BE49-F238E27FC236}">
                  <a16:creationId xmlns:a16="http://schemas.microsoft.com/office/drawing/2014/main" id="{ECB6DC06-A946-ECA1-2E9F-60D813E50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11" y="2466198"/>
              <a:ext cx="8680118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9">
              <a:extLst>
                <a:ext uri="{FF2B5EF4-FFF2-40B4-BE49-F238E27FC236}">
                  <a16:creationId xmlns:a16="http://schemas.microsoft.com/office/drawing/2014/main" id="{CBE3412B-CE48-EC63-7629-2FD7EF89A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1499" y="2462718"/>
              <a:ext cx="4775136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22">
              <a:extLst>
                <a:ext uri="{FF2B5EF4-FFF2-40B4-BE49-F238E27FC236}">
                  <a16:creationId xmlns:a16="http://schemas.microsoft.com/office/drawing/2014/main" id="{B33E81F5-C20C-E659-D5AF-44CB7A801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637" y="1496394"/>
              <a:ext cx="1184790" cy="966326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フリーフォーム: 図形 25">
              <a:extLst>
                <a:ext uri="{FF2B5EF4-FFF2-40B4-BE49-F238E27FC236}">
                  <a16:creationId xmlns:a16="http://schemas.microsoft.com/office/drawing/2014/main" id="{536A904F-5A2A-86C3-930A-BE33077A76C9}"/>
                </a:ext>
              </a:extLst>
            </p:cNvPr>
            <p:cNvSpPr/>
            <p:nvPr/>
          </p:nvSpPr>
          <p:spPr>
            <a:xfrm>
              <a:off x="1661309" y="1538812"/>
              <a:ext cx="2717467" cy="923906"/>
            </a:xfrm>
            <a:custGeom>
              <a:avLst/>
              <a:gdLst>
                <a:gd name="connsiteX0" fmla="*/ 2618014 w 2618014"/>
                <a:gd name="connsiteY0" fmla="*/ 923906 h 923906"/>
                <a:gd name="connsiteX1" fmla="*/ 1371600 w 2618014"/>
                <a:gd name="connsiteY1" fmla="*/ 42163 h 923906"/>
                <a:gd name="connsiteX2" fmla="*/ 0 w 2618014"/>
                <a:gd name="connsiteY2" fmla="*/ 221778 h 92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8014" h="923906">
                  <a:moveTo>
                    <a:pt x="2618014" y="923906"/>
                  </a:moveTo>
                  <a:cubicBezTo>
                    <a:pt x="2212975" y="541545"/>
                    <a:pt x="1807936" y="159184"/>
                    <a:pt x="1371600" y="42163"/>
                  </a:cubicBezTo>
                  <a:cubicBezTo>
                    <a:pt x="935264" y="-74858"/>
                    <a:pt x="467632" y="73460"/>
                    <a:pt x="0" y="22177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テキスト ボックス 27">
              <a:extLst>
                <a:ext uri="{FF2B5EF4-FFF2-40B4-BE49-F238E27FC236}">
                  <a16:creationId xmlns:a16="http://schemas.microsoft.com/office/drawing/2014/main" id="{575FA5B9-04DD-F171-6DB4-FA5B307B2001}"/>
                </a:ext>
              </a:extLst>
            </p:cNvPr>
            <p:cNvSpPr txBox="1"/>
            <p:nvPr/>
          </p:nvSpPr>
          <p:spPr>
            <a:xfrm>
              <a:off x="5077649" y="492957"/>
              <a:ext cx="184743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Thermally neutral</a:t>
              </a:r>
            </a:p>
          </p:txBody>
        </p:sp>
        <p:grpSp>
          <p:nvGrpSpPr>
            <p:cNvPr id="151" name="グループ化 42">
              <a:extLst>
                <a:ext uri="{FF2B5EF4-FFF2-40B4-BE49-F238E27FC236}">
                  <a16:creationId xmlns:a16="http://schemas.microsoft.com/office/drawing/2014/main" id="{0105A55E-9E7E-091C-70CC-954E0B4AA67D}"/>
                </a:ext>
              </a:extLst>
            </p:cNvPr>
            <p:cNvGrpSpPr/>
            <p:nvPr/>
          </p:nvGrpSpPr>
          <p:grpSpPr>
            <a:xfrm>
              <a:off x="1661312" y="2721994"/>
              <a:ext cx="8666049" cy="677990"/>
              <a:chOff x="1661312" y="2140257"/>
              <a:chExt cx="8666050" cy="677990"/>
            </a:xfrm>
          </p:grpSpPr>
          <p:cxnSp>
            <p:nvCxnSpPr>
              <p:cNvPr id="177" name="直線コネクタ 29">
                <a:extLst>
                  <a:ext uri="{FF2B5EF4-FFF2-40B4-BE49-F238E27FC236}">
                    <a16:creationId xmlns:a16="http://schemas.microsoft.com/office/drawing/2014/main" id="{B23D4230-30D3-9EFB-9A3B-89AC8FC524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2036" y="2443573"/>
                <a:ext cx="6328115" cy="7160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31">
                <a:extLst>
                  <a:ext uri="{FF2B5EF4-FFF2-40B4-BE49-F238E27FC236}">
                    <a16:creationId xmlns:a16="http://schemas.microsoft.com/office/drawing/2014/main" id="{EF8C4AB3-9F02-D0F6-5091-039A14ADE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56639" y="2140257"/>
                <a:ext cx="1170723" cy="30331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36">
                <a:extLst>
                  <a:ext uri="{FF2B5EF4-FFF2-40B4-BE49-F238E27FC236}">
                    <a16:creationId xmlns:a16="http://schemas.microsoft.com/office/drawing/2014/main" id="{05338FAF-13C4-0DD9-9DC0-9234ED52D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312" y="2514931"/>
                <a:ext cx="1170723" cy="303316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フリーフォーム: 図形 43">
              <a:extLst>
                <a:ext uri="{FF2B5EF4-FFF2-40B4-BE49-F238E27FC236}">
                  <a16:creationId xmlns:a16="http://schemas.microsoft.com/office/drawing/2014/main" id="{0D11CA0F-5DEF-F066-9943-B4A4BBAAF60B}"/>
                </a:ext>
              </a:extLst>
            </p:cNvPr>
            <p:cNvSpPr/>
            <p:nvPr/>
          </p:nvSpPr>
          <p:spPr>
            <a:xfrm>
              <a:off x="3924300" y="3907760"/>
              <a:ext cx="5225142" cy="544499"/>
            </a:xfrm>
            <a:custGeom>
              <a:avLst/>
              <a:gdLst>
                <a:gd name="connsiteX0" fmla="*/ 0 w 5225143"/>
                <a:gd name="connsiteY0" fmla="*/ 544499 h 544499"/>
                <a:gd name="connsiteX1" fmla="*/ 2051957 w 5225143"/>
                <a:gd name="connsiteY1" fmla="*/ 364885 h 544499"/>
                <a:gd name="connsiteX2" fmla="*/ 3603171 w 5225143"/>
                <a:gd name="connsiteY2" fmla="*/ 49199 h 544499"/>
                <a:gd name="connsiteX3" fmla="*/ 5225143 w 5225143"/>
                <a:gd name="connsiteY3" fmla="*/ 5656 h 54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5143" h="544499">
                  <a:moveTo>
                    <a:pt x="0" y="544499"/>
                  </a:moveTo>
                  <a:cubicBezTo>
                    <a:pt x="725714" y="495967"/>
                    <a:pt x="1451429" y="447435"/>
                    <a:pt x="2051957" y="364885"/>
                  </a:cubicBezTo>
                  <a:cubicBezTo>
                    <a:pt x="2652486" y="282335"/>
                    <a:pt x="3074307" y="109070"/>
                    <a:pt x="3603171" y="49199"/>
                  </a:cubicBezTo>
                  <a:cubicBezTo>
                    <a:pt x="4132035" y="-10672"/>
                    <a:pt x="4678589" y="-2508"/>
                    <a:pt x="5225143" y="565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3" name="直線コネクタ 45">
              <a:extLst>
                <a:ext uri="{FF2B5EF4-FFF2-40B4-BE49-F238E27FC236}">
                  <a16:creationId xmlns:a16="http://schemas.microsoft.com/office/drawing/2014/main" id="{183E3E3F-4676-9D9B-8ED5-99D7E1EDA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034" y="4449805"/>
              <a:ext cx="1088573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47">
              <a:extLst>
                <a:ext uri="{FF2B5EF4-FFF2-40B4-BE49-F238E27FC236}">
                  <a16:creationId xmlns:a16="http://schemas.microsoft.com/office/drawing/2014/main" id="{D08AF832-0198-7A75-2F5F-072BA366E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072" y="4965054"/>
              <a:ext cx="5228992" cy="509672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コネクタ 49">
              <a:extLst>
                <a:ext uri="{FF2B5EF4-FFF2-40B4-BE49-F238E27FC236}">
                  <a16:creationId xmlns:a16="http://schemas.microsoft.com/office/drawing/2014/main" id="{CA03C27A-07A0-273E-0352-437028250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0869" y="4965054"/>
              <a:ext cx="1088573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コネクタ 50">
              <a:extLst>
                <a:ext uri="{FF2B5EF4-FFF2-40B4-BE49-F238E27FC236}">
                  <a16:creationId xmlns:a16="http://schemas.microsoft.com/office/drawing/2014/main" id="{75447708-C8B3-7645-3C88-CE35932D3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09" y="4452260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52">
              <a:extLst>
                <a:ext uri="{FF2B5EF4-FFF2-40B4-BE49-F238E27FC236}">
                  <a16:creationId xmlns:a16="http://schemas.microsoft.com/office/drawing/2014/main" id="{0E29678D-F6DC-967F-4361-BE5BB75A8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9598" y="3809789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54">
              <a:extLst>
                <a:ext uri="{FF2B5EF4-FFF2-40B4-BE49-F238E27FC236}">
                  <a16:creationId xmlns:a16="http://schemas.microsoft.com/office/drawing/2014/main" id="{BB99B7DD-C047-CF33-D983-E689FCFDE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09" y="5474726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55">
              <a:extLst>
                <a:ext uri="{FF2B5EF4-FFF2-40B4-BE49-F238E27FC236}">
                  <a16:creationId xmlns:a16="http://schemas.microsoft.com/office/drawing/2014/main" id="{C5C5C664-4647-73E5-B0C5-E07F56DE8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150" y="4867083"/>
              <a:ext cx="1177762" cy="9797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テキスト ボックス 56">
              <a:extLst>
                <a:ext uri="{FF2B5EF4-FFF2-40B4-BE49-F238E27FC236}">
                  <a16:creationId xmlns:a16="http://schemas.microsoft.com/office/drawing/2014/main" id="{9B57D7E7-AB6C-6359-5328-278CAE376226}"/>
                </a:ext>
              </a:extLst>
            </p:cNvPr>
            <p:cNvSpPr txBox="1"/>
            <p:nvPr/>
          </p:nvSpPr>
          <p:spPr>
            <a:xfrm>
              <a:off x="4776888" y="6135915"/>
              <a:ext cx="263821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Ambient temperature</a:t>
              </a:r>
            </a:p>
          </p:txBody>
        </p:sp>
        <p:cxnSp>
          <p:nvCxnSpPr>
            <p:cNvPr id="161" name="直線矢印コネクタ 57">
              <a:extLst>
                <a:ext uri="{FF2B5EF4-FFF2-40B4-BE49-F238E27FC236}">
                  <a16:creationId xmlns:a16="http://schemas.microsoft.com/office/drawing/2014/main" id="{0FB86FF3-D8F4-1664-5306-466F8750FF6A}"/>
                </a:ext>
              </a:extLst>
            </p:cNvPr>
            <p:cNvCxnSpPr>
              <a:cxnSpLocks/>
            </p:cNvCxnSpPr>
            <p:nvPr/>
          </p:nvCxnSpPr>
          <p:spPr>
            <a:xfrm>
              <a:off x="2832034" y="842980"/>
              <a:ext cx="1088573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59">
              <a:extLst>
                <a:ext uri="{FF2B5EF4-FFF2-40B4-BE49-F238E27FC236}">
                  <a16:creationId xmlns:a16="http://schemas.microsoft.com/office/drawing/2014/main" id="{DBFD5CFB-8E2E-C430-5F5B-42AA53CF92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09" y="842980"/>
              <a:ext cx="1170725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61">
              <a:extLst>
                <a:ext uri="{FF2B5EF4-FFF2-40B4-BE49-F238E27FC236}">
                  <a16:creationId xmlns:a16="http://schemas.microsoft.com/office/drawing/2014/main" id="{599143F0-5508-B041-6385-1C8C57F5AC11}"/>
                </a:ext>
              </a:extLst>
            </p:cNvPr>
            <p:cNvCxnSpPr>
              <a:cxnSpLocks/>
            </p:cNvCxnSpPr>
            <p:nvPr/>
          </p:nvCxnSpPr>
          <p:spPr>
            <a:xfrm>
              <a:off x="8068064" y="842980"/>
              <a:ext cx="1088573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62">
              <a:extLst>
                <a:ext uri="{FF2B5EF4-FFF2-40B4-BE49-F238E27FC236}">
                  <a16:creationId xmlns:a16="http://schemas.microsoft.com/office/drawing/2014/main" id="{F20A3E32-D494-464F-EC71-85E52FE7FF57}"/>
                </a:ext>
              </a:extLst>
            </p:cNvPr>
            <p:cNvCxnSpPr>
              <a:cxnSpLocks/>
            </p:cNvCxnSpPr>
            <p:nvPr/>
          </p:nvCxnSpPr>
          <p:spPr>
            <a:xfrm>
              <a:off x="9167188" y="842980"/>
              <a:ext cx="1170725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テキスト ボックス 63">
              <a:extLst>
                <a:ext uri="{FF2B5EF4-FFF2-40B4-BE49-F238E27FC236}">
                  <a16:creationId xmlns:a16="http://schemas.microsoft.com/office/drawing/2014/main" id="{34BD7684-B2D5-4A63-49EE-1B1DE311CD24}"/>
                </a:ext>
              </a:extLst>
            </p:cNvPr>
            <p:cNvSpPr txBox="1"/>
            <p:nvPr/>
          </p:nvSpPr>
          <p:spPr>
            <a:xfrm>
              <a:off x="8064547" y="492957"/>
              <a:ext cx="1095604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Sweating</a:t>
              </a:r>
            </a:p>
          </p:txBody>
        </p:sp>
        <p:sp>
          <p:nvSpPr>
            <p:cNvPr id="166" name="テキスト ボックス 64">
              <a:extLst>
                <a:ext uri="{FF2B5EF4-FFF2-40B4-BE49-F238E27FC236}">
                  <a16:creationId xmlns:a16="http://schemas.microsoft.com/office/drawing/2014/main" id="{FCDC5ED2-9722-953C-CC04-034BA1601821}"/>
                </a:ext>
              </a:extLst>
            </p:cNvPr>
            <p:cNvSpPr txBox="1"/>
            <p:nvPr/>
          </p:nvSpPr>
          <p:spPr>
            <a:xfrm>
              <a:off x="1525291" y="492957"/>
              <a:ext cx="1441062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Hypothermia</a:t>
              </a:r>
            </a:p>
          </p:txBody>
        </p:sp>
        <p:sp>
          <p:nvSpPr>
            <p:cNvPr id="167" name="テキスト ボックス 65">
              <a:extLst>
                <a:ext uri="{FF2B5EF4-FFF2-40B4-BE49-F238E27FC236}">
                  <a16:creationId xmlns:a16="http://schemas.microsoft.com/office/drawing/2014/main" id="{91D0D45E-CB63-AA01-7BBF-A858E36C1C00}"/>
                </a:ext>
              </a:extLst>
            </p:cNvPr>
            <p:cNvSpPr txBox="1"/>
            <p:nvPr/>
          </p:nvSpPr>
          <p:spPr>
            <a:xfrm>
              <a:off x="2653857" y="492957"/>
              <a:ext cx="1441062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Shivering</a:t>
              </a:r>
            </a:p>
          </p:txBody>
        </p:sp>
        <p:sp>
          <p:nvSpPr>
            <p:cNvPr id="168" name="テキスト ボックス 66">
              <a:extLst>
                <a:ext uri="{FF2B5EF4-FFF2-40B4-BE49-F238E27FC236}">
                  <a16:creationId xmlns:a16="http://schemas.microsoft.com/office/drawing/2014/main" id="{94F978C1-01B1-DF1F-5C81-1C05564578FA}"/>
                </a:ext>
              </a:extLst>
            </p:cNvPr>
            <p:cNvSpPr txBox="1"/>
            <p:nvPr/>
          </p:nvSpPr>
          <p:spPr>
            <a:xfrm>
              <a:off x="9101253" y="503843"/>
              <a:ext cx="1295558" cy="252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Hyperthermia</a:t>
              </a:r>
            </a:p>
          </p:txBody>
        </p:sp>
        <p:cxnSp>
          <p:nvCxnSpPr>
            <p:cNvPr id="169" name="直線コネクタ 78">
              <a:extLst>
                <a:ext uri="{FF2B5EF4-FFF2-40B4-BE49-F238E27FC236}">
                  <a16:creationId xmlns:a16="http://schemas.microsoft.com/office/drawing/2014/main" id="{F6C33FA2-22C0-DC91-516B-810326E4D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309" y="1065709"/>
              <a:ext cx="0" cy="475270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79">
              <a:extLst>
                <a:ext uri="{FF2B5EF4-FFF2-40B4-BE49-F238E27FC236}">
                  <a16:creationId xmlns:a16="http://schemas.microsoft.com/office/drawing/2014/main" id="{AE081E5B-3EFF-B4EC-47E4-A929F1D72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7913" y="1065709"/>
              <a:ext cx="0" cy="475270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テキスト ボックス 80">
              <a:extLst>
                <a:ext uri="{FF2B5EF4-FFF2-40B4-BE49-F238E27FC236}">
                  <a16:creationId xmlns:a16="http://schemas.microsoft.com/office/drawing/2014/main" id="{863603B9-CD5C-C633-43A1-8A9B40CBBE99}"/>
                </a:ext>
              </a:extLst>
            </p:cNvPr>
            <p:cNvSpPr txBox="1"/>
            <p:nvPr/>
          </p:nvSpPr>
          <p:spPr>
            <a:xfrm>
              <a:off x="8575452" y="5883726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Upper limit</a:t>
              </a:r>
            </a:p>
          </p:txBody>
        </p:sp>
        <p:sp>
          <p:nvSpPr>
            <p:cNvPr id="172" name="テキスト ボックス 81">
              <a:extLst>
                <a:ext uri="{FF2B5EF4-FFF2-40B4-BE49-F238E27FC236}">
                  <a16:creationId xmlns:a16="http://schemas.microsoft.com/office/drawing/2014/main" id="{0B070710-9F9D-87D8-3620-EA11FE706FEC}"/>
                </a:ext>
              </a:extLst>
            </p:cNvPr>
            <p:cNvSpPr txBox="1"/>
            <p:nvPr/>
          </p:nvSpPr>
          <p:spPr>
            <a:xfrm>
              <a:off x="2258045" y="5883726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ct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Lower limit</a:t>
              </a:r>
            </a:p>
          </p:txBody>
        </p:sp>
        <p:sp>
          <p:nvSpPr>
            <p:cNvPr id="173" name="テキスト ボックス 82">
              <a:extLst>
                <a:ext uri="{FF2B5EF4-FFF2-40B4-BE49-F238E27FC236}">
                  <a16:creationId xmlns:a16="http://schemas.microsoft.com/office/drawing/2014/main" id="{0993C573-9822-04BC-6000-3944806978E0}"/>
                </a:ext>
              </a:extLst>
            </p:cNvPr>
            <p:cNvSpPr txBox="1"/>
            <p:nvPr/>
          </p:nvSpPr>
          <p:spPr>
            <a:xfrm>
              <a:off x="377312" y="5449587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Skin temp.</a:t>
              </a:r>
            </a:p>
          </p:txBody>
        </p:sp>
        <p:sp>
          <p:nvSpPr>
            <p:cNvPr id="174" name="テキスト ボックス 83">
              <a:extLst>
                <a:ext uri="{FF2B5EF4-FFF2-40B4-BE49-F238E27FC236}">
                  <a16:creationId xmlns:a16="http://schemas.microsoft.com/office/drawing/2014/main" id="{104E97FE-9A3E-C4CB-DA8E-41F046BA55A2}"/>
                </a:ext>
              </a:extLst>
            </p:cNvPr>
            <p:cNvSpPr txBox="1"/>
            <p:nvPr/>
          </p:nvSpPr>
          <p:spPr>
            <a:xfrm>
              <a:off x="377312" y="4378133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Blood flow</a:t>
              </a:r>
            </a:p>
          </p:txBody>
        </p:sp>
        <p:sp>
          <p:nvSpPr>
            <p:cNvPr id="175" name="テキスト ボックス 84">
              <a:extLst>
                <a:ext uri="{FF2B5EF4-FFF2-40B4-BE49-F238E27FC236}">
                  <a16:creationId xmlns:a16="http://schemas.microsoft.com/office/drawing/2014/main" id="{E1769E83-64EF-5751-32D2-F5B0A7797CE7}"/>
                </a:ext>
              </a:extLst>
            </p:cNvPr>
            <p:cNvSpPr txBox="1"/>
            <p:nvPr/>
          </p:nvSpPr>
          <p:spPr>
            <a:xfrm>
              <a:off x="377312" y="3276873"/>
              <a:ext cx="1147979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Core temp.</a:t>
              </a:r>
            </a:p>
          </p:txBody>
        </p:sp>
        <p:sp>
          <p:nvSpPr>
            <p:cNvPr id="176" name="テキスト ボックス 85">
              <a:extLst>
                <a:ext uri="{FF2B5EF4-FFF2-40B4-BE49-F238E27FC236}">
                  <a16:creationId xmlns:a16="http://schemas.microsoft.com/office/drawing/2014/main" id="{5351274C-CCB0-6BB5-A921-1CF46F6BFFA5}"/>
                </a:ext>
              </a:extLst>
            </p:cNvPr>
            <p:cNvSpPr txBox="1"/>
            <p:nvPr/>
          </p:nvSpPr>
          <p:spPr>
            <a:xfrm>
              <a:off x="158360" y="1656311"/>
              <a:ext cx="1366931" cy="2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177800" indent="-177800" algn="r">
                <a:tabLst>
                  <a:tab pos="177800" algn="l"/>
                </a:tabLst>
              </a:pPr>
              <a:r>
                <a:rPr lang="en-US" altLang="ja-JP" sz="1400" dirty="0">
                  <a:solidFill>
                    <a:srgbClr val="000000"/>
                  </a:solidFill>
                  <a:latin typeface="Arial" panose="020B0604020202020204" pitchFamily="34" charset="0"/>
                  <a:ea typeface="游ゴシック" panose="020B0400000000000000" pitchFamily="50" charset="-128"/>
                  <a:cs typeface="Arial" panose="020B0604020202020204" pitchFamily="34" charset="0"/>
                </a:rPr>
                <a:t>Metabolic rate</a:t>
              </a:r>
            </a:p>
          </p:txBody>
        </p:sp>
        <p:cxnSp>
          <p:nvCxnSpPr>
            <p:cNvPr id="188" name="直線コネクタ 78">
              <a:extLst>
                <a:ext uri="{FF2B5EF4-FFF2-40B4-BE49-F238E27FC236}">
                  <a16:creationId xmlns:a16="http://schemas.microsoft.com/office/drawing/2014/main" id="{B36C7069-254A-1CC7-B696-FD2BE0F80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747" y="5818411"/>
              <a:ext cx="8796978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itle 1">
            <a:extLst>
              <a:ext uri="{FF2B5EF4-FFF2-40B4-BE49-F238E27FC236}">
                <a16:creationId xmlns:a16="http://schemas.microsoft.com/office/drawing/2014/main" id="{CAD523BC-C77D-E801-EBBD-794EAACA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Human body temperature and thermoregulation</a:t>
            </a:r>
          </a:p>
        </p:txBody>
      </p:sp>
    </p:spTree>
    <p:extLst>
      <p:ext uri="{BB962C8B-B14F-4D97-AF65-F5344CB8AC3E}">
        <p14:creationId xmlns:p14="http://schemas.microsoft.com/office/powerpoint/2010/main" val="308557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452</Words>
  <Application>Microsoft Office PowerPoint</Application>
  <PresentationFormat>Widescreen</PresentationFormat>
  <Paragraphs>165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游ゴシック</vt:lpstr>
      <vt:lpstr>Aptos</vt:lpstr>
      <vt:lpstr>Aptos Display</vt:lpstr>
      <vt:lpstr>Arial</vt:lpstr>
      <vt:lpstr>Arial Rounded MT Bold</vt:lpstr>
      <vt:lpstr>Calibri</vt:lpstr>
      <vt:lpstr>Consolas</vt:lpstr>
      <vt:lpstr>Times New Roman</vt:lpstr>
      <vt:lpstr>Office Theme</vt:lpstr>
      <vt:lpstr>Image</vt:lpstr>
      <vt:lpstr>Chart</vt:lpstr>
      <vt:lpstr>Equation</vt:lpstr>
      <vt:lpstr>Figures for ABC official documentation</vt:lpstr>
      <vt:lpstr>PowerPoint Presentation</vt:lpstr>
      <vt:lpstr>PowerPoint Presentation</vt:lpstr>
      <vt:lpstr>Simulation flow</vt:lpstr>
      <vt:lpstr>API flow</vt:lpstr>
      <vt:lpstr>PowerPoint Presentation</vt:lpstr>
      <vt:lpstr>PowerPoint Presentation</vt:lpstr>
      <vt:lpstr>What is thermal node models?</vt:lpstr>
      <vt:lpstr>Human body temperature and thermoregulation</vt:lpstr>
      <vt:lpstr>PowerPoint Presentation</vt:lpstr>
      <vt:lpstr>PowerPoint Presentation</vt:lpstr>
      <vt:lpstr>4 model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ABC web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for ABC documentation</dc:title>
  <dc:creator>Akihisa Nomoto</dc:creator>
  <cp:lastModifiedBy>Akihisa Nomoto</cp:lastModifiedBy>
  <cp:revision>47</cp:revision>
  <dcterms:created xsi:type="dcterms:W3CDTF">2024-05-08T20:11:30Z</dcterms:created>
  <dcterms:modified xsi:type="dcterms:W3CDTF">2025-07-23T06:20:58Z</dcterms:modified>
</cp:coreProperties>
</file>